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8"/>
  </p:notesMasterIdLst>
  <p:sldIdLst>
    <p:sldId id="256" r:id="rId2"/>
    <p:sldId id="344" r:id="rId3"/>
    <p:sldId id="345" r:id="rId4"/>
    <p:sldId id="346" r:id="rId5"/>
    <p:sldId id="330" r:id="rId6"/>
    <p:sldId id="285" r:id="rId7"/>
    <p:sldId id="323" r:id="rId8"/>
    <p:sldId id="322" r:id="rId9"/>
    <p:sldId id="343" r:id="rId10"/>
    <p:sldId id="340" r:id="rId11"/>
    <p:sldId id="324" r:id="rId12"/>
    <p:sldId id="328" r:id="rId13"/>
    <p:sldId id="325" r:id="rId14"/>
    <p:sldId id="329" r:id="rId15"/>
    <p:sldId id="333" r:id="rId16"/>
    <p:sldId id="332" r:id="rId17"/>
    <p:sldId id="334" r:id="rId18"/>
    <p:sldId id="335" r:id="rId19"/>
    <p:sldId id="336" r:id="rId20"/>
    <p:sldId id="337" r:id="rId21"/>
    <p:sldId id="338" r:id="rId22"/>
    <p:sldId id="304" r:id="rId23"/>
    <p:sldId id="339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42" r:id="rId35"/>
    <p:sldId id="347" r:id="rId36"/>
    <p:sldId id="284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0" clrIdx="0">
    <p:extLst>
      <p:ext uri="{19B8F6BF-5375-455C-9EA6-DF929625EA0E}">
        <p15:presenceInfo xmlns:p15="http://schemas.microsoft.com/office/powerpoint/2012/main" userId="USUARIO" providerId="None"/>
      </p:ext>
    </p:extLst>
  </p:cmAuthor>
  <p:cmAuthor id="2" name="INDUPAL" initials="I" lastIdx="1" clrIdx="1">
    <p:extLst>
      <p:ext uri="{19B8F6BF-5375-455C-9EA6-DF929625EA0E}">
        <p15:presenceInfo xmlns:p15="http://schemas.microsoft.com/office/powerpoint/2012/main" userId="INDUP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ECC40-85CD-44E3-A078-59AD4C2DCDDC}" type="datetimeFigureOut">
              <a:rPr lang="es-CO" smtClean="0"/>
              <a:t>5/03/2026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B327-AD2E-46FB-B916-161CC40809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5092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B327-AD2E-46FB-B916-161CC4080913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915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47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90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7951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90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561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160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54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62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87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31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57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18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12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96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48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45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EF3AF-518E-4A1E-9E4E-082343EE6995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E915B0-B783-4AAE-906F-EC52BC8D1C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79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6585" y="2117151"/>
            <a:ext cx="8435102" cy="1711584"/>
          </a:xfrm>
        </p:spPr>
        <p:txBody>
          <a:bodyPr>
            <a:noAutofit/>
          </a:bodyPr>
          <a:lstStyle/>
          <a:p>
            <a:pPr algn="ctr"/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r>
              <a:rPr lang="es-ES" sz="4400" b="1" dirty="0">
                <a:solidFill>
                  <a:srgbClr val="0070C0"/>
                </a:solidFill>
              </a:rPr>
              <a:t>RECREACIÓN, LÚDICA,OCIO Y TIEMPO LIBRE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22497" y="4318132"/>
            <a:ext cx="8915399" cy="1126283"/>
          </a:xfrm>
        </p:spPr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687635F-1EF4-428A-AF61-31B4C4C807C4}"/>
              </a:ext>
            </a:extLst>
          </p:cNvPr>
          <p:cNvSpPr/>
          <p:nvPr/>
        </p:nvSpPr>
        <p:spPr>
          <a:xfrm>
            <a:off x="1918953" y="3752927"/>
            <a:ext cx="953036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s-CO" dirty="0">
                <a:solidFill>
                  <a:srgbClr val="0070C0"/>
                </a:solidFill>
              </a:rPr>
            </a:br>
            <a:r>
              <a:rPr lang="es-CO" sz="2400" b="1" dirty="0">
                <a:solidFill>
                  <a:srgbClr val="0070C0"/>
                </a:solidFill>
              </a:rPr>
              <a:t> ALBERT DAVID DAZA OÑATE</a:t>
            </a: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P.U. PROMOTOR DE DEPORTES </a:t>
            </a: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INDER VALLEDUPAR</a:t>
            </a:r>
            <a:br>
              <a:rPr lang="es-CO" sz="2400" b="1" dirty="0">
                <a:solidFill>
                  <a:srgbClr val="0070C0"/>
                </a:solidFill>
              </a:rPr>
            </a:br>
            <a:r>
              <a:rPr lang="es-CO" sz="2400" b="1" dirty="0">
                <a:solidFill>
                  <a:srgbClr val="0070C0"/>
                </a:solidFill>
              </a:rPr>
              <a:t>LIC. EDUCACION FISICA RECREACION Y DEPORTES</a:t>
            </a:r>
            <a:br>
              <a:rPr lang="es-CO" sz="2400" b="1" dirty="0">
                <a:solidFill>
                  <a:srgbClr val="0070C0"/>
                </a:solidFill>
              </a:rPr>
            </a:br>
            <a:r>
              <a:rPr lang="es-CO" sz="2400" b="1" dirty="0">
                <a:solidFill>
                  <a:srgbClr val="0070C0"/>
                </a:solidFill>
              </a:rPr>
              <a:t>ESP. EN ENTRENAMIENTO DEPORTIVO</a:t>
            </a:r>
          </a:p>
          <a:p>
            <a:pPr algn="ctr"/>
            <a:r>
              <a:rPr lang="es-ES" sz="2400" b="1" dirty="0">
                <a:solidFill>
                  <a:srgbClr val="0070C0"/>
                </a:solidFill>
              </a:rPr>
              <a:t>MAGISTER EN DIRECCION Y GESTION DEPORTIVA</a:t>
            </a:r>
            <a:endParaRPr lang="es-CO" sz="2400" b="1" dirty="0">
              <a:solidFill>
                <a:srgbClr val="0070C0"/>
              </a:solidFill>
            </a:endParaRPr>
          </a:p>
          <a:p>
            <a:pPr algn="ctr"/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53" y="553440"/>
            <a:ext cx="8847786" cy="1491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C68E01-F52E-5BA1-8428-DDF943850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72" y="691049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22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8400" y="2466110"/>
            <a:ext cx="9163194" cy="4391890"/>
          </a:xfrm>
        </p:spPr>
        <p:txBody>
          <a:bodyPr>
            <a:normAutofit fontScale="70000" lnSpcReduction="20000"/>
          </a:bodyPr>
          <a:lstStyle/>
          <a:p>
            <a:r>
              <a:rPr lang="es-ES" b="1" dirty="0"/>
              <a:t>LO PRESIDE LA OFICINA DE DIRECCIÓN FOMENTO Y DESARROLLO</a:t>
            </a:r>
          </a:p>
          <a:p>
            <a:r>
              <a:rPr lang="es-ES" b="1" dirty="0"/>
              <a:t>Juegos Deportivos de Integración de los Servidores Públicos</a:t>
            </a:r>
          </a:p>
          <a:p>
            <a:r>
              <a:rPr lang="es-ES" b="1" dirty="0"/>
              <a:t>Juegos Comunales</a:t>
            </a:r>
          </a:p>
          <a:p>
            <a:r>
              <a:rPr lang="es-ES" b="1" dirty="0"/>
              <a:t>Juegos del Litoral Pacifico</a:t>
            </a:r>
          </a:p>
          <a:p>
            <a:r>
              <a:rPr lang="es-ES" b="1" dirty="0"/>
              <a:t>Juegos de la Orinoquia y Amazonia Colombiana</a:t>
            </a:r>
          </a:p>
          <a:p>
            <a:r>
              <a:rPr lang="es-ES" b="1" dirty="0"/>
              <a:t>Programa Intercolegiados</a:t>
            </a:r>
          </a:p>
          <a:p>
            <a:r>
              <a:rPr lang="es-ES" b="1" dirty="0"/>
              <a:t>Juegos por la Paz del Brazo de Mompox</a:t>
            </a:r>
          </a:p>
          <a:p>
            <a:r>
              <a:rPr lang="es-ES" b="1" dirty="0"/>
              <a:t>Juegos del Catatumbo</a:t>
            </a:r>
          </a:p>
          <a:p>
            <a:r>
              <a:rPr lang="es-ES" b="1" dirty="0"/>
              <a:t>Juegos Fronterizos Binacionales</a:t>
            </a:r>
          </a:p>
          <a:p>
            <a:r>
              <a:rPr lang="es-ES" b="1" dirty="0"/>
              <a:t>Calendario de Eventos</a:t>
            </a:r>
          </a:p>
          <a:p>
            <a:r>
              <a:rPr lang="es-ES" b="1" dirty="0"/>
              <a:t>Juegos Nacionales y </a:t>
            </a:r>
            <a:r>
              <a:rPr lang="es-ES" b="1" dirty="0" err="1"/>
              <a:t>Paranacionales</a:t>
            </a:r>
            <a:endParaRPr lang="es-ES" b="1" dirty="0"/>
          </a:p>
          <a:p>
            <a:r>
              <a:rPr lang="es-ES" b="1" dirty="0"/>
              <a:t>Observatorio</a:t>
            </a:r>
          </a:p>
          <a:p>
            <a:r>
              <a:rPr lang="es-ES" b="1" dirty="0"/>
              <a:t>Organización Nacional </a:t>
            </a:r>
            <a:r>
              <a:rPr lang="es-ES" b="1" dirty="0" err="1"/>
              <a:t>AntiDopaje</a:t>
            </a:r>
            <a:endParaRPr lang="es-ES" b="1" dirty="0"/>
          </a:p>
          <a:p>
            <a:r>
              <a:rPr lang="es-CO" b="1" dirty="0"/>
              <a:t>Programa Nacional Campamentos Juveniles</a:t>
            </a:r>
          </a:p>
          <a:p>
            <a:r>
              <a:rPr lang="es-ES" b="1" dirty="0"/>
              <a:t>Programa Nuevo Comienzo, Otro Motivo para Vivir</a:t>
            </a: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496" r="9495"/>
          <a:stretch/>
        </p:blipFill>
        <p:spPr>
          <a:xfrm>
            <a:off x="3740727" y="162642"/>
            <a:ext cx="5403274" cy="2176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60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80315" y="4520484"/>
            <a:ext cx="9624297" cy="1390737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b="1" dirty="0"/>
              <a:t>La recreación es voluntaria, no compulsada, de participación, no tiene edad, color, olor discriminación, lugar, hora y se da en cualquier campo o área. </a:t>
            </a:r>
          </a:p>
          <a:p>
            <a:pPr marL="0" indent="0" algn="just">
              <a:buNone/>
            </a:pPr>
            <a:endParaRPr lang="es-ES" b="1" dirty="0"/>
          </a:p>
          <a:p>
            <a:pPr algn="just"/>
            <a:r>
              <a:rPr lang="es-ES" b="1" dirty="0"/>
              <a:t>A continuación, los diferentes tipos de recreación: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82" r="23517"/>
          <a:stretch/>
        </p:blipFill>
        <p:spPr>
          <a:xfrm>
            <a:off x="3013655" y="149598"/>
            <a:ext cx="6645499" cy="40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9664" y="4100945"/>
            <a:ext cx="9544948" cy="252152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Juegos de Ida y Vuelta</a:t>
            </a:r>
          </a:p>
          <a:p>
            <a:r>
              <a:rPr lang="es-ES" b="1" dirty="0"/>
              <a:t>Juegos de Persecución.</a:t>
            </a:r>
          </a:p>
          <a:p>
            <a:r>
              <a:rPr lang="es-ES" b="1" dirty="0"/>
              <a:t>Juegos Con Pelota,</a:t>
            </a:r>
          </a:p>
          <a:p>
            <a:r>
              <a:rPr lang="es-ES" b="1" dirty="0"/>
              <a:t>Juegos Tradicionales</a:t>
            </a:r>
          </a:p>
          <a:p>
            <a:r>
              <a:rPr lang="es-ES" b="1" dirty="0"/>
              <a:t>Juegos populares</a:t>
            </a:r>
          </a:p>
          <a:p>
            <a:r>
              <a:rPr lang="es-ES" b="1" dirty="0"/>
              <a:t>Rondas</a:t>
            </a:r>
          </a:p>
          <a:p>
            <a:r>
              <a:rPr lang="es-ES" b="1" dirty="0"/>
              <a:t>Juegos de ordenador</a:t>
            </a: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89" r="23643"/>
          <a:stretch/>
        </p:blipFill>
        <p:spPr>
          <a:xfrm>
            <a:off x="1959664" y="248912"/>
            <a:ext cx="4687723" cy="37223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387" y="248912"/>
            <a:ext cx="4871126" cy="37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1983" y="4675030"/>
            <a:ext cx="9482629" cy="17811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 Meditación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 Auto relajación.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 Masaje.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 Yoga</a:t>
            </a: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258" r="23482"/>
          <a:stretch/>
        </p:blipFill>
        <p:spPr>
          <a:xfrm>
            <a:off x="3896138" y="333382"/>
            <a:ext cx="4903305" cy="400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4687910"/>
            <a:ext cx="8915400" cy="1223312"/>
          </a:xfrm>
        </p:spPr>
        <p:txBody>
          <a:bodyPr/>
          <a:lstStyle/>
          <a:p>
            <a:pPr algn="just"/>
            <a:r>
              <a:rPr lang="es-ES" b="1" dirty="0"/>
              <a:t>Entre este tipo de recreación encontramos la siembra de árboles, el riego a las plantas, la recogida de basura. También se encuentran las charlas para crear conciencia y otras actividades en el mismo contexto ambiental.</a:t>
            </a:r>
            <a:endParaRPr lang="es-CO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86" r="23497" b="11111"/>
          <a:stretch/>
        </p:blipFill>
        <p:spPr>
          <a:xfrm>
            <a:off x="2050727" y="347352"/>
            <a:ext cx="4509099" cy="37992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26" y="347352"/>
            <a:ext cx="4696081" cy="37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4574" y="4156364"/>
            <a:ext cx="9452765" cy="2563091"/>
          </a:xfrm>
        </p:spPr>
        <p:txBody>
          <a:bodyPr>
            <a:normAutofit fontScale="92500" lnSpcReduction="10000"/>
          </a:bodyPr>
          <a:lstStyle/>
          <a:p>
            <a:r>
              <a:rPr lang="es-CO" b="1" dirty="0"/>
              <a:t>Actividades deportivas-recreativas y juegos comunitarios</a:t>
            </a:r>
          </a:p>
          <a:p>
            <a:r>
              <a:rPr lang="es-CO" b="1" dirty="0"/>
              <a:t>Recreación turística.</a:t>
            </a:r>
          </a:p>
          <a:p>
            <a:r>
              <a:rPr lang="es-CO" b="1" dirty="0"/>
              <a:t>Turismo deportivo.</a:t>
            </a:r>
          </a:p>
          <a:p>
            <a:r>
              <a:rPr lang="es-CO" b="1" dirty="0"/>
              <a:t>Festivales deportivos-recreativos.</a:t>
            </a:r>
          </a:p>
          <a:p>
            <a:r>
              <a:rPr lang="es-CO" b="1" dirty="0"/>
              <a:t>Deportes de orientación.</a:t>
            </a:r>
          </a:p>
          <a:p>
            <a:r>
              <a:rPr lang="es-CO" b="1" dirty="0"/>
              <a:t>Animación recreativa.</a:t>
            </a:r>
          </a:p>
          <a:p>
            <a:r>
              <a:rPr lang="es-CO" b="1" dirty="0"/>
              <a:t>Deporte canino.</a:t>
            </a:r>
          </a:p>
          <a:p>
            <a:pPr marL="0" indent="0">
              <a:buNone/>
            </a:pP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706" r="23604"/>
          <a:stretch/>
        </p:blipFill>
        <p:spPr>
          <a:xfrm>
            <a:off x="6580356" y="622852"/>
            <a:ext cx="4585252" cy="33534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3346" r="23447"/>
          <a:stretch/>
        </p:blipFill>
        <p:spPr>
          <a:xfrm>
            <a:off x="1974574" y="622852"/>
            <a:ext cx="4605783" cy="33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88546" y="4625008"/>
            <a:ext cx="9416066" cy="2039028"/>
          </a:xfrm>
        </p:spPr>
        <p:txBody>
          <a:bodyPr>
            <a:normAutofit fontScale="92500"/>
          </a:bodyPr>
          <a:lstStyle/>
          <a:p>
            <a:pPr algn="just"/>
            <a:r>
              <a:rPr lang="es-ES" b="1" dirty="0"/>
              <a:t>Artístico-cultural. (bibliotecas, parques, plazas, casas de la cultura, quintas)</a:t>
            </a:r>
          </a:p>
          <a:p>
            <a:pPr algn="just"/>
            <a:r>
              <a:rPr lang="es-ES" b="1" dirty="0"/>
              <a:t>Turístico-natural. (parques naturales, zonas arqueológicas, ruinas)</a:t>
            </a:r>
          </a:p>
          <a:p>
            <a:pPr algn="just"/>
            <a:r>
              <a:rPr lang="es-ES" b="1" dirty="0"/>
              <a:t>Histórica. (museos, monumentos,)</a:t>
            </a:r>
          </a:p>
          <a:p>
            <a:pPr algn="just"/>
            <a:r>
              <a:rPr lang="es-ES" b="1" dirty="0"/>
              <a:t>Social. (instituciones educativas, publicas, culturales y de salud)</a:t>
            </a:r>
          </a:p>
          <a:p>
            <a:pPr algn="just"/>
            <a:r>
              <a:rPr lang="es-ES" b="1" dirty="0"/>
              <a:t>Físico-deportivas. (estadios, complejos, federaciones, centros de alto rendimiento,)</a:t>
            </a:r>
          </a:p>
          <a:p>
            <a:endParaRPr lang="es-ES" dirty="0"/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01" r="23853"/>
          <a:stretch/>
        </p:blipFill>
        <p:spPr>
          <a:xfrm>
            <a:off x="2059322" y="353701"/>
            <a:ext cx="4737257" cy="40959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963" r="23703"/>
          <a:stretch/>
        </p:blipFill>
        <p:spPr>
          <a:xfrm>
            <a:off x="6796578" y="353701"/>
            <a:ext cx="4708033" cy="40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83026" y="4267200"/>
            <a:ext cx="9821586" cy="24522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Baloncesto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Festivales deportivos recreativos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Fútbol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Voleibol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Deportes extremos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b="1" dirty="0"/>
              <a:t>Siempre y cuando sean espontáneos, flexibles y recreativos </a:t>
            </a: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590" r="23588"/>
          <a:stretch/>
        </p:blipFill>
        <p:spPr>
          <a:xfrm>
            <a:off x="1683026" y="523837"/>
            <a:ext cx="4910793" cy="35909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3367" r="23570"/>
          <a:stretch/>
        </p:blipFill>
        <p:spPr>
          <a:xfrm>
            <a:off x="6593818" y="523837"/>
            <a:ext cx="4910793" cy="35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3347" y="4350328"/>
            <a:ext cx="9441265" cy="234141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Ciclo paseo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Caminatas por el campo y parques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Las Cometas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Senderismo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Pesca deportiva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Playa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Paseo a caballo</a:t>
            </a:r>
          </a:p>
          <a:p>
            <a:endParaRPr lang="es-ES" dirty="0"/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13" r="23469"/>
          <a:stretch/>
        </p:blipFill>
        <p:spPr>
          <a:xfrm>
            <a:off x="2063346" y="487541"/>
            <a:ext cx="7648689" cy="38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4558" y="4636394"/>
            <a:ext cx="9650054" cy="180597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Pausas activas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Actividades recreo deportivas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Actividades culturales </a:t>
            </a:r>
            <a:endParaRPr lang="es-CO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b="1" dirty="0"/>
              <a:t>Integraciones</a:t>
            </a:r>
          </a:p>
          <a:p>
            <a:pPr marL="0" indent="0">
              <a:buNone/>
            </a:pPr>
            <a:r>
              <a:rPr lang="es-ES" b="1" dirty="0"/>
              <a:t> </a:t>
            </a:r>
          </a:p>
          <a:p>
            <a:pPr marL="0" indent="0">
              <a:buNone/>
            </a:pPr>
            <a:endParaRPr lang="es-CO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556" r="23591"/>
          <a:stretch/>
        </p:blipFill>
        <p:spPr>
          <a:xfrm>
            <a:off x="1804021" y="326682"/>
            <a:ext cx="4810539" cy="40956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392" r="23472"/>
          <a:stretch/>
        </p:blipFill>
        <p:spPr>
          <a:xfrm>
            <a:off x="6614560" y="326683"/>
            <a:ext cx="4890052" cy="40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071E7-55BA-AA9D-F784-604EF3ED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DEE33-1522-4A69-D8BA-B0041BFE1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6585" y="2117152"/>
            <a:ext cx="7877565" cy="485147"/>
          </a:xfrm>
        </p:spPr>
        <p:txBody>
          <a:bodyPr>
            <a:noAutofit/>
          </a:bodyPr>
          <a:lstStyle/>
          <a:p>
            <a:pPr algn="ctr"/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r>
              <a:rPr lang="es-ES" sz="2800" b="1" dirty="0">
                <a:solidFill>
                  <a:srgbClr val="0070C0"/>
                </a:solidFill>
              </a:rPr>
              <a:t>RECREACIÓN, LÚDICA,OCIO Y TIEMPO LIBRE</a:t>
            </a:r>
            <a:endParaRPr lang="es-ES" sz="4400" b="1" dirty="0">
              <a:solidFill>
                <a:srgbClr val="0070C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50FCED-B109-F89F-2395-124EBCD9D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2497" y="3429000"/>
            <a:ext cx="8915399" cy="3257550"/>
          </a:xfrm>
        </p:spPr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AE7011D-A54F-EAD4-BFE9-6C0FCE4E0AB2}"/>
              </a:ext>
            </a:extLst>
          </p:cNvPr>
          <p:cNvSpPr/>
          <p:nvPr/>
        </p:nvSpPr>
        <p:spPr>
          <a:xfrm>
            <a:off x="1785938" y="2871788"/>
            <a:ext cx="9701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s-CO" dirty="0">
                <a:solidFill>
                  <a:srgbClr val="0070C0"/>
                </a:solidFill>
              </a:rPr>
            </a:b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455BAD-C170-0362-BEAA-E3AC4379F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53" y="553440"/>
            <a:ext cx="8847786" cy="1491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F6771C-0C1A-7018-47F8-9E98CEB08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72" y="691049"/>
            <a:ext cx="2190387" cy="1140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641C8F-277D-5D4D-6292-2FF5E7D9DD72}"/>
              </a:ext>
            </a:extLst>
          </p:cNvPr>
          <p:cNvSpPr txBox="1"/>
          <p:nvPr/>
        </p:nvSpPr>
        <p:spPr>
          <a:xfrm>
            <a:off x="2297124" y="2688652"/>
            <a:ext cx="8915399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Oración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Dinámica de la capacitación  teórico - practica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Requisitos para solicitar un Inder. 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Formato de los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Inder según población - niñ@s,</a:t>
            </a:r>
            <a:r>
              <a:rPr kumimoji="0" lang="es-ES" sz="1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jóvenes, adultos y adulto mayor.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Informe trimestral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Necesidades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 recreación </a:t>
            </a: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– recreacionista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lúdico y cultural - campamentos -</a:t>
            </a:r>
            <a:r>
              <a:rPr kumimoji="0" lang="es-ES" sz="1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desafío familiar, Transporte, Sonido y el personal especialista en cada uno de los deportes.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Estaciones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con sus variables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Usuarios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impactados 2025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23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01078" y="4585252"/>
            <a:ext cx="9503534" cy="1325970"/>
          </a:xfrm>
        </p:spPr>
        <p:txBody>
          <a:bodyPr/>
          <a:lstStyle/>
          <a:p>
            <a:r>
              <a:rPr lang="es-ES" b="1" dirty="0"/>
              <a:t>Tipo de terapia que usa actividades para ayudar a cumplir con las necesidades físicas y emocionales de los pacientes con una enfermedad o discapacidad, y los ayuda a desarrollar habilidades para la vida diaria. Estas actividades incluyen artesanías, música, pasar tiempo con animales, deportes y teatro.</a:t>
            </a:r>
            <a:endParaRPr lang="es-CO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803" r="23768"/>
          <a:stretch/>
        </p:blipFill>
        <p:spPr>
          <a:xfrm>
            <a:off x="3825025" y="244698"/>
            <a:ext cx="5473521" cy="41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72" r="23662"/>
          <a:stretch/>
        </p:blipFill>
        <p:spPr>
          <a:xfrm>
            <a:off x="1970468" y="523741"/>
            <a:ext cx="4829577" cy="3778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68" y="4653252"/>
            <a:ext cx="9559935" cy="1286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547" r="23755"/>
          <a:stretch/>
        </p:blipFill>
        <p:spPr>
          <a:xfrm>
            <a:off x="6800045" y="523741"/>
            <a:ext cx="4730359" cy="37782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092036" y="442229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</a:rPr>
              <a:t>Juegos de mesa: Domino. Dama. Parques. Ajedrez. ...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</a:rPr>
              <a:t>Juegos de salón: Billar recreativo. Bolos. Tenis de mesa. ...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</a:rPr>
              <a:t>Juegos tradicionales: Bolos. Trompo. Zancos. ...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</a:rPr>
              <a:t>Videojuegos: Todos los videojuegos individuales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</a:rPr>
              <a:t>Juegos de ordenador: Todos los juegos de ordenador individual o colectivo</a:t>
            </a:r>
            <a:endParaRPr lang="es-E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4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2C278B2-224F-4C37-BE4B-EA40D0C38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1595830"/>
            <a:ext cx="8915399" cy="515133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400" b="1" dirty="0"/>
              <a:t>CLASIFICACIÓN DE LAS ACTIVIDADES RECREATIVAS</a:t>
            </a:r>
            <a:endParaRPr lang="es-CO" sz="2400" b="1" dirty="0"/>
          </a:p>
          <a:p>
            <a:pPr algn="just"/>
            <a:r>
              <a:rPr lang="en-US" sz="2400" b="1" dirty="0"/>
              <a:t>(Sánchez J. L., 2014) </a:t>
            </a:r>
            <a:r>
              <a:rPr lang="en-US" b="1" dirty="0"/>
              <a:t>“A partir del análisis realizado, atendiendo a la diversidad de</a:t>
            </a:r>
            <a:r>
              <a:rPr lang="es-CO" b="1" dirty="0"/>
              <a:t> </a:t>
            </a:r>
            <a:r>
              <a:rPr lang="en-US" b="1" dirty="0"/>
              <a:t>criterios y lo limitado de las propuestas, se considera proponer, atendiendo al</a:t>
            </a:r>
            <a:r>
              <a:rPr lang="es-CO" b="1" dirty="0"/>
              <a:t> </a:t>
            </a:r>
            <a:r>
              <a:rPr lang="en-US" b="1" dirty="0"/>
              <a:t>contenido de las actividades, la siguiente clasificación de las actividades</a:t>
            </a:r>
            <a:r>
              <a:rPr lang="es-CO" b="1" dirty="0"/>
              <a:t> </a:t>
            </a:r>
            <a:r>
              <a:rPr lang="en-US" b="1" dirty="0"/>
              <a:t>recreativas”</a:t>
            </a:r>
          </a:p>
          <a:p>
            <a:r>
              <a:rPr lang="en-US" b="1" dirty="0"/>
              <a:t>1. Actividades deportivas-recreativas</a:t>
            </a:r>
            <a:endParaRPr lang="es-CO" b="1" dirty="0"/>
          </a:p>
          <a:p>
            <a:r>
              <a:rPr lang="en-US" b="1" dirty="0"/>
              <a:t>2. Actividades al aire libre</a:t>
            </a:r>
            <a:endParaRPr lang="es-CO" b="1" dirty="0"/>
          </a:p>
          <a:p>
            <a:r>
              <a:rPr lang="en-US" b="1" dirty="0"/>
              <a:t>3. Actividades lúdicas</a:t>
            </a:r>
            <a:endParaRPr lang="es-CO" b="1" dirty="0"/>
          </a:p>
          <a:p>
            <a:r>
              <a:rPr lang="en-US" b="1" dirty="0"/>
              <a:t>4. Actividades de creación artística y manual</a:t>
            </a:r>
            <a:endParaRPr lang="es-CO" b="1" dirty="0"/>
          </a:p>
          <a:p>
            <a:r>
              <a:rPr lang="en-US" b="1" dirty="0"/>
              <a:t>5. Actividades culturales participativas</a:t>
            </a:r>
            <a:endParaRPr lang="es-CO" b="1" dirty="0"/>
          </a:p>
          <a:p>
            <a:r>
              <a:rPr lang="en-US" b="1" dirty="0"/>
              <a:t>6. Asistencia a espectáculos</a:t>
            </a:r>
            <a:endParaRPr lang="es-CO" b="1" dirty="0"/>
          </a:p>
          <a:p>
            <a:r>
              <a:rPr lang="en-US" b="1" dirty="0"/>
              <a:t>7. Visitas</a:t>
            </a:r>
            <a:endParaRPr lang="es-CO" b="1" dirty="0"/>
          </a:p>
          <a:p>
            <a:r>
              <a:rPr lang="en-US" b="1" dirty="0"/>
              <a:t>8. Actividades socio- familiares</a:t>
            </a:r>
            <a:endParaRPr lang="es-CO" b="1" dirty="0"/>
          </a:p>
          <a:p>
            <a:r>
              <a:rPr lang="en-US" b="1" dirty="0"/>
              <a:t>9. Actividades audio- visuales</a:t>
            </a:r>
            <a:endParaRPr lang="es-CO" b="1" dirty="0"/>
          </a:p>
          <a:p>
            <a:r>
              <a:rPr lang="en-US" b="1" dirty="0"/>
              <a:t>10. Actividades de lectura</a:t>
            </a:r>
            <a:endParaRPr lang="es-CO" b="1" dirty="0"/>
          </a:p>
          <a:p>
            <a:r>
              <a:rPr lang="en-US" b="1" dirty="0"/>
              <a:t>11. Actividades de pasatiempos, aficiones o hobbies</a:t>
            </a:r>
            <a:endParaRPr lang="es-CO" b="1" dirty="0"/>
          </a:p>
          <a:p>
            <a:r>
              <a:rPr lang="en-US" b="1" dirty="0"/>
              <a:t>12. Actividades de relajación</a:t>
            </a:r>
            <a:endParaRPr lang="es-CO" b="1" dirty="0"/>
          </a:p>
          <a:p>
            <a:pPr algn="just"/>
            <a:endParaRPr lang="es-CO" dirty="0"/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100653"/>
            <a:ext cx="8149904" cy="13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568" r="23571"/>
          <a:stretch/>
        </p:blipFill>
        <p:spPr>
          <a:xfrm>
            <a:off x="1732077" y="437881"/>
            <a:ext cx="9772535" cy="57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6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17A607B-FDF9-4AEC-A19B-AB6722D47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175163"/>
            <a:ext cx="8915399" cy="4253345"/>
          </a:xfrm>
        </p:spPr>
        <p:txBody>
          <a:bodyPr>
            <a:normAutofit/>
          </a:bodyPr>
          <a:lstStyle/>
          <a:p>
            <a:pPr algn="ctr"/>
            <a:r>
              <a:rPr lang="es-CO" sz="2400" b="1" dirty="0"/>
              <a:t>I. BENEFICIOS PERSONALES</a:t>
            </a:r>
          </a:p>
          <a:p>
            <a:pPr marL="342900" indent="-342900">
              <a:buAutoNum type="alphaUcPeriod"/>
            </a:pPr>
            <a:r>
              <a:rPr lang="es-CO" sz="2400" b="1" dirty="0"/>
              <a:t>PSICOLÓGICOS</a:t>
            </a:r>
          </a:p>
          <a:p>
            <a:endParaRPr lang="es-CO" sz="2000" b="1" dirty="0"/>
          </a:p>
          <a:p>
            <a:r>
              <a:rPr lang="es-CO" sz="2000" b="1" dirty="0">
                <a:solidFill>
                  <a:srgbClr val="C00000"/>
                </a:solidFill>
              </a:rPr>
              <a:t>1. </a:t>
            </a:r>
            <a:r>
              <a:rPr lang="es-CO" sz="2000" b="1" dirty="0"/>
              <a:t>Mejor salud mental y mantenimiento de la misma.</a:t>
            </a:r>
          </a:p>
          <a:p>
            <a:r>
              <a:rPr lang="es-CO" sz="2000" b="1" dirty="0"/>
              <a:t>• Sentido holístico de bienestar</a:t>
            </a:r>
          </a:p>
          <a:p>
            <a:r>
              <a:rPr lang="es-CO" sz="2000" b="1" dirty="0"/>
              <a:t>• Manejo del estrés (prevención, mediación y restauración)</a:t>
            </a:r>
          </a:p>
          <a:p>
            <a:r>
              <a:rPr lang="es-CO" sz="2000" b="1" dirty="0"/>
              <a:t>• Catarsis</a:t>
            </a:r>
          </a:p>
          <a:p>
            <a:r>
              <a:rPr lang="es-CO" sz="2000" b="1" dirty="0"/>
              <a:t>• Prevención y reducción de la depresión, la ansiedad y el enojo</a:t>
            </a:r>
          </a:p>
          <a:p>
            <a:r>
              <a:rPr lang="es-CO" sz="2000" b="1" dirty="0"/>
              <a:t>• Cambios positivos en los estados de ánimo y las emociones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86" y="454642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6A8CA8-8575-A673-ABBF-2DCB1C199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86" y="628219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70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30469B4-4B75-4E79-9222-3E1D6442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424545"/>
            <a:ext cx="8915399" cy="4225636"/>
          </a:xfrm>
        </p:spPr>
        <p:txBody>
          <a:bodyPr>
            <a:normAutofit lnSpcReduction="10000"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2</a:t>
            </a:r>
            <a:r>
              <a:rPr lang="es-CO" dirty="0">
                <a:solidFill>
                  <a:srgbClr val="C00000"/>
                </a:solidFill>
              </a:rPr>
              <a:t>. </a:t>
            </a:r>
            <a:r>
              <a:rPr lang="es-CO" b="1" dirty="0"/>
              <a:t>DESARROLLO Y CRECIMIENTO PERSONAL.</a:t>
            </a:r>
          </a:p>
          <a:p>
            <a:endParaRPr lang="es-CO" b="1" dirty="0"/>
          </a:p>
          <a:p>
            <a:r>
              <a:rPr lang="es-CO" b="1" dirty="0"/>
              <a:t>• Autoconfianza</a:t>
            </a:r>
          </a:p>
          <a:p>
            <a:r>
              <a:rPr lang="es-CO" b="1" dirty="0"/>
              <a:t>• Independencia</a:t>
            </a:r>
          </a:p>
          <a:p>
            <a:r>
              <a:rPr lang="es-CO" b="1" dirty="0"/>
              <a:t>• Competencia</a:t>
            </a:r>
          </a:p>
          <a:p>
            <a:r>
              <a:rPr lang="es-CO" b="1" dirty="0"/>
              <a:t>• Seguridad de sí mismo</a:t>
            </a:r>
          </a:p>
          <a:p>
            <a:r>
              <a:rPr lang="es-CO" b="1" dirty="0"/>
              <a:t>• Clarificación de valores</a:t>
            </a:r>
          </a:p>
          <a:p>
            <a:r>
              <a:rPr lang="es-CO" b="1" dirty="0"/>
              <a:t>• Mejoramiento académico y del desempeño cognitivo</a:t>
            </a:r>
          </a:p>
          <a:p>
            <a:r>
              <a:rPr lang="es-CO" b="1" dirty="0"/>
              <a:t>• Autonomía e independencia</a:t>
            </a:r>
          </a:p>
          <a:p>
            <a:r>
              <a:rPr lang="es-CO" b="1" dirty="0"/>
              <a:t>• Sentido de control sobre la propia vida</a:t>
            </a:r>
          </a:p>
          <a:p>
            <a:r>
              <a:rPr lang="es-CO" b="1" dirty="0"/>
              <a:t>• Humildad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877" y="593187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416E7B-A931-DE70-3BCE-43DCE07EF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77" y="766764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62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32BC55C0-14F6-4882-87F8-5BA346CC8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1814944"/>
            <a:ext cx="8915399" cy="4724401"/>
          </a:xfrm>
        </p:spPr>
        <p:txBody>
          <a:bodyPr>
            <a:normAutofit fontScale="85000" lnSpcReduction="20000"/>
          </a:bodyPr>
          <a:lstStyle/>
          <a:p>
            <a:r>
              <a:rPr lang="es-CO" b="1" dirty="0"/>
              <a:t>• Liderazgo</a:t>
            </a:r>
          </a:p>
          <a:p>
            <a:r>
              <a:rPr lang="es-CO" b="1" dirty="0"/>
              <a:t>• Aumento de la capacidad estética</a:t>
            </a:r>
          </a:p>
          <a:p>
            <a:r>
              <a:rPr lang="es-CO" b="1" dirty="0"/>
              <a:t>• Aumento de la creatividad</a:t>
            </a:r>
          </a:p>
          <a:p>
            <a:r>
              <a:rPr lang="es-CO" b="1" dirty="0"/>
              <a:t>• Crecimiento espiritual</a:t>
            </a:r>
          </a:p>
          <a:p>
            <a:r>
              <a:rPr lang="es-CO" b="1" dirty="0"/>
              <a:t>• Adaptabilidad</a:t>
            </a:r>
          </a:p>
          <a:p>
            <a:r>
              <a:rPr lang="es-CO" b="1" dirty="0"/>
              <a:t>• Eficiencia cognitiva</a:t>
            </a:r>
          </a:p>
          <a:p>
            <a:r>
              <a:rPr lang="es-CO" b="1" dirty="0"/>
              <a:t>• Resolución de problemas</a:t>
            </a:r>
          </a:p>
          <a:p>
            <a:r>
              <a:rPr lang="es-CO" b="1" dirty="0"/>
              <a:t>• Aprendizaje natural</a:t>
            </a:r>
          </a:p>
          <a:p>
            <a:r>
              <a:rPr lang="es-CO" b="1" dirty="0"/>
              <a:t>• Conocimiento, aprendizaje y apreciación cultural e histórica</a:t>
            </a:r>
          </a:p>
          <a:p>
            <a:r>
              <a:rPr lang="es-CO" b="1" dirty="0"/>
              <a:t>• Conocimiento y comprensión ambiental</a:t>
            </a:r>
          </a:p>
          <a:p>
            <a:r>
              <a:rPr lang="es-CO" b="1" dirty="0"/>
              <a:t>• Tolerancia</a:t>
            </a:r>
          </a:p>
          <a:p>
            <a:r>
              <a:rPr lang="es-CO" b="1" dirty="0"/>
              <a:t>• Competitividad balanceada</a:t>
            </a:r>
          </a:p>
          <a:p>
            <a:r>
              <a:rPr lang="es-CO" b="1" dirty="0"/>
              <a:t>• Vida balanceada</a:t>
            </a:r>
          </a:p>
          <a:p>
            <a:r>
              <a:rPr lang="es-CO" b="1" dirty="0"/>
              <a:t>• Prevención de problemas en jóvenes en riesgo</a:t>
            </a:r>
          </a:p>
          <a:p>
            <a:r>
              <a:rPr lang="es-CO" b="1" dirty="0"/>
              <a:t>• Aceptación de las propias responsabilidades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59" y="122133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01876-4A48-183B-733E-C63F4B30B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59" y="295710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37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4E80F92-9D28-4181-9ACE-57ABAF695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7432" y="1759526"/>
            <a:ext cx="8915399" cy="4862947"/>
          </a:xfrm>
        </p:spPr>
        <p:txBody>
          <a:bodyPr>
            <a:normAutofit fontScale="85000" lnSpcReduction="20000"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3. </a:t>
            </a:r>
            <a:r>
              <a:rPr lang="es-CO" b="1" dirty="0"/>
              <a:t>Satisfacción y apreciación personal</a:t>
            </a:r>
          </a:p>
          <a:p>
            <a:r>
              <a:rPr lang="es-CO" b="1" dirty="0"/>
              <a:t>• Sentido de libertad</a:t>
            </a:r>
          </a:p>
          <a:p>
            <a:r>
              <a:rPr lang="es-CO" b="1" dirty="0"/>
              <a:t>• Autoactualización</a:t>
            </a:r>
          </a:p>
          <a:p>
            <a:r>
              <a:rPr lang="es-CO" b="1" dirty="0"/>
              <a:t>• Fluidez y absorción</a:t>
            </a:r>
          </a:p>
          <a:p>
            <a:r>
              <a:rPr lang="es-CO" b="1" dirty="0"/>
              <a:t>• Euforia</a:t>
            </a:r>
          </a:p>
          <a:p>
            <a:r>
              <a:rPr lang="es-CO" b="1" dirty="0"/>
              <a:t>• Estimulación</a:t>
            </a:r>
          </a:p>
          <a:p>
            <a:r>
              <a:rPr lang="es-CO" b="1" dirty="0"/>
              <a:t>• Sentido de aventura</a:t>
            </a:r>
          </a:p>
          <a:p>
            <a:r>
              <a:rPr lang="es-CO" b="1" dirty="0"/>
              <a:t>• Desafíos</a:t>
            </a:r>
          </a:p>
          <a:p>
            <a:r>
              <a:rPr lang="es-CO" b="1" dirty="0"/>
              <a:t>• Nostalgia</a:t>
            </a:r>
          </a:p>
          <a:p>
            <a:r>
              <a:rPr lang="es-CO" b="1" dirty="0"/>
              <a:t>• Calidad de vida y/o satisfacción con la vida</a:t>
            </a:r>
          </a:p>
          <a:p>
            <a:r>
              <a:rPr lang="es-CO" b="1" dirty="0"/>
              <a:t>• Expresión creativa</a:t>
            </a:r>
          </a:p>
          <a:p>
            <a:r>
              <a:rPr lang="es-CO" b="1" dirty="0"/>
              <a:t>• Apreciación estética</a:t>
            </a:r>
          </a:p>
          <a:p>
            <a:r>
              <a:rPr lang="es-CO" b="1" dirty="0"/>
              <a:t>• Apreciación natural</a:t>
            </a:r>
          </a:p>
          <a:p>
            <a:r>
              <a:rPr lang="es-CO" b="1" dirty="0"/>
              <a:t>• Espiritualidad</a:t>
            </a:r>
          </a:p>
          <a:p>
            <a:r>
              <a:rPr lang="es-CO" b="1" dirty="0"/>
              <a:t>• Cambios positivos de las emociones y el estado de ánimo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32" y="124691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168527-B5EE-2174-1F18-CD62BC71B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32" y="298268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51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4528DD7-67FC-47AC-8007-DFFE92D1E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1967345"/>
            <a:ext cx="8915399" cy="4433455"/>
          </a:xfrm>
        </p:spPr>
        <p:txBody>
          <a:bodyPr>
            <a:normAutofit fontScale="92500" lnSpcReduction="10000"/>
          </a:bodyPr>
          <a:lstStyle/>
          <a:p>
            <a:r>
              <a:rPr lang="es-CO" sz="2400" b="1" dirty="0">
                <a:solidFill>
                  <a:srgbClr val="C00000"/>
                </a:solidFill>
              </a:rPr>
              <a:t>B. </a:t>
            </a:r>
            <a:r>
              <a:rPr lang="es-CO" sz="2400" b="1" dirty="0"/>
              <a:t>PSICOFISIOLÓGICOS</a:t>
            </a:r>
          </a:p>
          <a:p>
            <a:endParaRPr lang="es-CO" sz="2400" b="1" dirty="0"/>
          </a:p>
          <a:p>
            <a:r>
              <a:rPr lang="es-CO" b="1" dirty="0"/>
              <a:t>1. Beneficios cardiovasculares, incluyendo prevención de ataques</a:t>
            </a:r>
          </a:p>
          <a:p>
            <a:r>
              <a:rPr lang="es-CO" b="1" dirty="0"/>
              <a:t>2. Reducción o prevención de la hipertensión</a:t>
            </a:r>
          </a:p>
          <a:p>
            <a:r>
              <a:rPr lang="es-CO" b="1" dirty="0"/>
              <a:t>3. Reducción del colesterol y los triglicéridos</a:t>
            </a:r>
          </a:p>
          <a:p>
            <a:r>
              <a:rPr lang="es-CO" b="1" dirty="0"/>
              <a:t>4. Mejor control y prevención de la diabetes</a:t>
            </a:r>
          </a:p>
          <a:p>
            <a:r>
              <a:rPr lang="es-CO" b="1" dirty="0"/>
              <a:t>5. Prevención del cáncer de cólon</a:t>
            </a:r>
          </a:p>
          <a:p>
            <a:r>
              <a:rPr lang="es-CO" b="1" dirty="0"/>
              <a:t>6. Decremento de problemas dorsales</a:t>
            </a:r>
          </a:p>
          <a:p>
            <a:r>
              <a:rPr lang="es-CO" b="1" dirty="0"/>
              <a:t>7. Reducción de la grasa corporal y la obesidad y /o control de peso</a:t>
            </a:r>
          </a:p>
          <a:p>
            <a:r>
              <a:rPr lang="es-CO" b="1" dirty="0"/>
              <a:t>8. Mejoramiento del funcionamiento neuropsicológico</a:t>
            </a:r>
          </a:p>
          <a:p>
            <a:r>
              <a:rPr lang="es-CO" b="1" dirty="0"/>
              <a:t>9. Incremento de la masa esquelética y fortalecimiento en los niños</a:t>
            </a:r>
          </a:p>
          <a:p>
            <a:r>
              <a:rPr lang="es-CO" b="1" dirty="0"/>
              <a:t>10. Incremento de la fuerza muscular y mejor conexión de los tejidos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31" y="122132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7B0F762-177D-2EFC-BC14-A1C4BE831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1" y="295709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93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350321B7-01B5-420F-A455-04AE9BFBB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161308"/>
            <a:ext cx="8915399" cy="4488873"/>
          </a:xfrm>
        </p:spPr>
        <p:txBody>
          <a:bodyPr>
            <a:normAutofit/>
          </a:bodyPr>
          <a:lstStyle/>
          <a:p>
            <a:r>
              <a:rPr lang="es-CO" sz="2000" b="1" dirty="0"/>
              <a:t>11. Beneficios respiratorios (incremento de la capacidad muscular, beneficios para</a:t>
            </a:r>
          </a:p>
          <a:p>
            <a:r>
              <a:rPr lang="es-CO" sz="2000" b="1" dirty="0"/>
              <a:t>las personas con asma).</a:t>
            </a:r>
          </a:p>
          <a:p>
            <a:r>
              <a:rPr lang="es-CO" sz="2000" b="1" dirty="0"/>
              <a:t>12. Reducción de la incidencia de enfermedad</a:t>
            </a:r>
          </a:p>
          <a:p>
            <a:r>
              <a:rPr lang="es-CO" sz="2000" b="1" dirty="0"/>
              <a:t>13. Mejoramiento del control urinario en la vejez</a:t>
            </a:r>
          </a:p>
          <a:p>
            <a:r>
              <a:rPr lang="es-CO" sz="2000" b="1" dirty="0"/>
              <a:t>14. Incremento de la expectativa de vida</a:t>
            </a:r>
          </a:p>
          <a:p>
            <a:r>
              <a:rPr lang="es-CO" sz="2000" b="1" dirty="0"/>
              <a:t>15. Manejo de los ciclos menstruales</a:t>
            </a:r>
          </a:p>
          <a:p>
            <a:r>
              <a:rPr lang="es-CO" sz="2000" b="1" dirty="0"/>
              <a:t>16. Manejo de la artritis</a:t>
            </a:r>
          </a:p>
          <a:p>
            <a:r>
              <a:rPr lang="es-CO" sz="2000" b="1" dirty="0"/>
              <a:t>17. Mejoramiento en el funcionamiento del sistema inmune</a:t>
            </a:r>
          </a:p>
          <a:p>
            <a:r>
              <a:rPr lang="es-CO" sz="2000" b="1" dirty="0"/>
              <a:t>18. Reducción del consumo de alcohol y uso de tabaco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77" y="551623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4DFE75-CD9E-16EE-2EF9-7F07E92B6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7" y="725200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14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5B4C9-C38C-3EDA-261A-0E435400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3E04B-7D0D-B8DA-FDA5-D72EA2592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697" y="2117151"/>
            <a:ext cx="8435102" cy="738664"/>
          </a:xfrm>
        </p:spPr>
        <p:txBody>
          <a:bodyPr>
            <a:normAutofit fontScale="90000"/>
          </a:bodyPr>
          <a:lstStyle/>
          <a:p>
            <a:pPr algn="ctr"/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br>
              <a:rPr lang="es-ES" dirty="0">
                <a:solidFill>
                  <a:srgbClr val="0070C0"/>
                </a:solidFill>
              </a:rPr>
            </a:br>
            <a:r>
              <a:rPr lang="es-ES" sz="3600" b="1" dirty="0">
                <a:solidFill>
                  <a:srgbClr val="0070C0"/>
                </a:solidFill>
              </a:rPr>
              <a:t>REQUISITOS PARA SOLICITAR UN INDER </a:t>
            </a:r>
            <a:endParaRPr lang="es-ES" sz="4400" b="1" dirty="0">
              <a:solidFill>
                <a:srgbClr val="0070C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2BA764-0B1B-D6FA-7868-699EB11E7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2497" y="4318132"/>
            <a:ext cx="8915399" cy="1126283"/>
          </a:xfrm>
        </p:spPr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FD2406D-A6F1-01B0-90A7-441C047F4053}"/>
              </a:ext>
            </a:extLst>
          </p:cNvPr>
          <p:cNvSpPr/>
          <p:nvPr/>
        </p:nvSpPr>
        <p:spPr>
          <a:xfrm>
            <a:off x="1918953" y="3752927"/>
            <a:ext cx="9530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s-CO" dirty="0">
                <a:solidFill>
                  <a:srgbClr val="0070C0"/>
                </a:solidFill>
              </a:rPr>
            </a:b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C2B52C-A1B9-CC3F-DD9F-16E66B16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953" y="553440"/>
            <a:ext cx="8847786" cy="1491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FBB94A-7A7F-AFDB-B6BE-6416DC50C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3" y="729064"/>
            <a:ext cx="2190387" cy="1140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4B7EEB-40C3-81EC-19B4-C00BE780B2CE}"/>
              </a:ext>
            </a:extLst>
          </p:cNvPr>
          <p:cNvSpPr txBox="1"/>
          <p:nvPr/>
        </p:nvSpPr>
        <p:spPr>
          <a:xfrm>
            <a:off x="2775348" y="2486483"/>
            <a:ext cx="6093618" cy="4826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Oficio de solicitud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Nombre del evento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Tipo de población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Cantidad de usuarios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Edad</a:t>
            </a: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Fecha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Hora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Lugar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La certificación del enfoque diferencial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ED50BE-659F-87CD-33AA-A594834CD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830" y="2875560"/>
            <a:ext cx="5146717" cy="31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FE4A0F4-BC37-4C7B-859E-E09F2B5FE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050473"/>
            <a:ext cx="8915399" cy="4544290"/>
          </a:xfrm>
        </p:spPr>
        <p:txBody>
          <a:bodyPr>
            <a:normAutofit fontScale="85000" lnSpcReduction="20000"/>
          </a:bodyPr>
          <a:lstStyle/>
          <a:p>
            <a:r>
              <a:rPr lang="es-CO" sz="2600" b="1" dirty="0">
                <a:solidFill>
                  <a:srgbClr val="C00000"/>
                </a:solidFill>
              </a:rPr>
              <a:t>C. </a:t>
            </a:r>
            <a:r>
              <a:rPr lang="es-CO" sz="2600" b="1" dirty="0"/>
              <a:t>BENEFICIOS SOCIALES Y CULTURALES</a:t>
            </a:r>
          </a:p>
          <a:p>
            <a:endParaRPr lang="es-CO" dirty="0"/>
          </a:p>
          <a:p>
            <a:r>
              <a:rPr lang="es-CO" dirty="0"/>
              <a:t>A. </a:t>
            </a:r>
            <a:r>
              <a:rPr lang="es-CO" b="1" dirty="0"/>
              <a:t>Satisfacción comunitaria</a:t>
            </a:r>
          </a:p>
          <a:p>
            <a:r>
              <a:rPr lang="es-CO" b="1" dirty="0"/>
              <a:t>B. Orgullo de la comunidad y la nación</a:t>
            </a:r>
          </a:p>
          <a:p>
            <a:r>
              <a:rPr lang="es-CO" b="1" dirty="0"/>
              <a:t>C. Conocimiento y apreciación cultural e histórica</a:t>
            </a:r>
          </a:p>
          <a:p>
            <a:r>
              <a:rPr lang="es-CO" b="1" dirty="0"/>
              <a:t>D. Reducción de la alienación social</a:t>
            </a:r>
          </a:p>
          <a:p>
            <a:r>
              <a:rPr lang="es-CO" b="1" dirty="0"/>
              <a:t>E. Compromiso comunitario y político</a:t>
            </a:r>
          </a:p>
          <a:p>
            <a:r>
              <a:rPr lang="es-CO" b="1" dirty="0"/>
              <a:t>F. Identidad étnica</a:t>
            </a:r>
          </a:p>
          <a:p>
            <a:r>
              <a:rPr lang="es-CO" b="1" dirty="0"/>
              <a:t>G. Vinculación social, cohesión y cooperación</a:t>
            </a:r>
          </a:p>
          <a:p>
            <a:r>
              <a:rPr lang="es-CO" b="1" dirty="0"/>
              <a:t>H. Resolución de conflictos y armonía</a:t>
            </a:r>
          </a:p>
          <a:p>
            <a:r>
              <a:rPr lang="es-CO" b="1" dirty="0"/>
              <a:t>I. Desarrollo comunitario en un ambiente de toma de decisiones</a:t>
            </a:r>
          </a:p>
          <a:p>
            <a:r>
              <a:rPr lang="es-CO" b="1" dirty="0"/>
              <a:t>J. Soporte social</a:t>
            </a:r>
          </a:p>
          <a:p>
            <a:r>
              <a:rPr lang="es-CO" b="1" dirty="0"/>
              <a:t>K. Soporte democrático ideal de libertad</a:t>
            </a:r>
          </a:p>
          <a:p>
            <a:r>
              <a:rPr lang="es-CO" b="1" dirty="0"/>
              <a:t>L. Vinculación familiar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22" y="318654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35CC2B-CF76-2604-BF80-25FF7BD51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2" y="492231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12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ADD8B81-6500-4844-8964-3AEF11C1F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6086" y="1953491"/>
            <a:ext cx="8915399" cy="4696691"/>
          </a:xfrm>
        </p:spPr>
        <p:txBody>
          <a:bodyPr>
            <a:normAutofit lnSpcReduction="10000"/>
          </a:bodyPr>
          <a:lstStyle/>
          <a:p>
            <a:r>
              <a:rPr lang="es-CO" b="1" dirty="0"/>
              <a:t>M. Reciprocidad y compartir.</a:t>
            </a:r>
          </a:p>
          <a:p>
            <a:r>
              <a:rPr lang="es-CO" b="1" dirty="0"/>
              <a:t>N. Movilidad social</a:t>
            </a:r>
          </a:p>
          <a:p>
            <a:r>
              <a:rPr lang="es-CO" b="1" dirty="0"/>
              <a:t>O. Integración comunitaria</a:t>
            </a:r>
          </a:p>
          <a:p>
            <a:r>
              <a:rPr lang="es-CO" b="1" dirty="0"/>
              <a:t>P. Nutrirse de otros</a:t>
            </a:r>
          </a:p>
          <a:p>
            <a:r>
              <a:rPr lang="es-CO" b="1" dirty="0"/>
              <a:t>Q. Comprensión y tolerancia de otros</a:t>
            </a:r>
          </a:p>
          <a:p>
            <a:r>
              <a:rPr lang="es-CO" b="1" dirty="0"/>
              <a:t>R. Medioambiente de conocimiento y sensibilidad</a:t>
            </a:r>
          </a:p>
          <a:p>
            <a:r>
              <a:rPr lang="es-CO" b="1" dirty="0"/>
              <a:t>S. Mejor visión del mundo</a:t>
            </a:r>
          </a:p>
          <a:p>
            <a:r>
              <a:rPr lang="es-CO" b="1" dirty="0"/>
              <a:t>T. Socialización y culturización</a:t>
            </a:r>
          </a:p>
          <a:p>
            <a:r>
              <a:rPr lang="es-CO" b="1" dirty="0"/>
              <a:t>U. Identidad cultural</a:t>
            </a:r>
          </a:p>
          <a:p>
            <a:r>
              <a:rPr lang="es-CO" b="1" dirty="0"/>
              <a:t>V. Continuidad cultural</a:t>
            </a:r>
          </a:p>
          <a:p>
            <a:r>
              <a:rPr lang="es-CO" b="1" dirty="0"/>
              <a:t>W. Prevención de problemas sociales para jóvenes en riesgo</a:t>
            </a:r>
          </a:p>
          <a:p>
            <a:r>
              <a:rPr lang="es-CO" b="1" dirty="0"/>
              <a:t>X. Beneficios para el desarrollo de los niños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13" y="273781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918953-3905-A99E-095C-4B8E0A53D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13" y="447358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929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7D787BA-9D68-47BF-B8FE-562046A69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8268" y="2214920"/>
            <a:ext cx="8915399" cy="5254305"/>
          </a:xfrm>
        </p:spPr>
        <p:txBody>
          <a:bodyPr>
            <a:normAutofit/>
          </a:bodyPr>
          <a:lstStyle/>
          <a:p>
            <a:pPr algn="ctr"/>
            <a:r>
              <a:rPr lang="es-CO" sz="2400" b="1" dirty="0">
                <a:solidFill>
                  <a:srgbClr val="C00000"/>
                </a:solidFill>
              </a:rPr>
              <a:t>D. </a:t>
            </a:r>
            <a:r>
              <a:rPr lang="es-CO" sz="2400" b="1" dirty="0"/>
              <a:t>BENEFICIOS ECONOMICOS</a:t>
            </a:r>
          </a:p>
          <a:p>
            <a:pPr algn="ctr"/>
            <a:endParaRPr lang="es-CO" sz="2000" b="1" dirty="0"/>
          </a:p>
          <a:p>
            <a:r>
              <a:rPr lang="es-CO" sz="2000" dirty="0"/>
              <a:t>A</a:t>
            </a:r>
            <a:r>
              <a:rPr lang="es-CO" sz="2000" b="1" dirty="0"/>
              <a:t>. Reducción de los costos de salud</a:t>
            </a:r>
          </a:p>
          <a:p>
            <a:r>
              <a:rPr lang="es-CO" sz="2000" b="1" dirty="0"/>
              <a:t>B. Incremento de la productividad</a:t>
            </a:r>
          </a:p>
          <a:p>
            <a:r>
              <a:rPr lang="es-CO" sz="2000" b="1" dirty="0"/>
              <a:t>C. Menos ausentismo en el trabajo</a:t>
            </a:r>
          </a:p>
          <a:p>
            <a:r>
              <a:rPr lang="es-CO" sz="2000" b="1" dirty="0"/>
              <a:t>D. Reducción de los accidentes de trabajo</a:t>
            </a:r>
          </a:p>
          <a:p>
            <a:r>
              <a:rPr lang="es-CO" sz="2000" b="1" dirty="0"/>
              <a:t>E. Decremento de las rotaciones en el trabajo</a:t>
            </a:r>
          </a:p>
          <a:p>
            <a:r>
              <a:rPr lang="es-CO" sz="2000" b="1" dirty="0"/>
              <a:t>F. Balance monetario internacional por el turismo</a:t>
            </a:r>
          </a:p>
          <a:p>
            <a:r>
              <a:rPr lang="es-CO" sz="2000" b="1" dirty="0"/>
              <a:t>G. Crecimiento económico local y regional</a:t>
            </a:r>
          </a:p>
          <a:p>
            <a:r>
              <a:rPr lang="es-CO" sz="2000" b="1" dirty="0"/>
              <a:t>H. Contribuciones al desarrollo económico nacional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04" y="385368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D0A7CE-8875-9262-1871-61F80E6C2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04" y="558945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48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C1D197F-E528-4187-B3C3-B0E284FB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1870363"/>
            <a:ext cx="8915399" cy="4779819"/>
          </a:xfrm>
        </p:spPr>
        <p:txBody>
          <a:bodyPr>
            <a:normAutofit lnSpcReduction="10000"/>
          </a:bodyPr>
          <a:lstStyle/>
          <a:p>
            <a:pPr algn="ctr"/>
            <a:r>
              <a:rPr lang="es-CO" sz="2400" b="1" dirty="0">
                <a:solidFill>
                  <a:srgbClr val="C00000"/>
                </a:solidFill>
              </a:rPr>
              <a:t>E. </a:t>
            </a:r>
            <a:r>
              <a:rPr lang="es-CO" sz="2400" b="1" dirty="0"/>
              <a:t>BENEFICIOS MEDIOAMBIENTALES</a:t>
            </a:r>
          </a:p>
          <a:p>
            <a:r>
              <a:rPr lang="es-CO" b="1" dirty="0"/>
              <a:t>A. Mantenimiento de infraestructura física</a:t>
            </a:r>
          </a:p>
          <a:p>
            <a:r>
              <a:rPr lang="es-CO" b="1" dirty="0"/>
              <a:t>B. Administración y preservación de opciones</a:t>
            </a:r>
          </a:p>
          <a:p>
            <a:r>
              <a:rPr lang="es-CO" b="1" dirty="0"/>
              <a:t>C. Agricultura y mejoramiento de las relaciones con el entorno natural</a:t>
            </a:r>
          </a:p>
          <a:p>
            <a:r>
              <a:rPr lang="es-CO" b="1" dirty="0"/>
              <a:t>D. Ética medioambiental</a:t>
            </a:r>
          </a:p>
          <a:p>
            <a:r>
              <a:rPr lang="es-CO" b="1" dirty="0"/>
              <a:t>E. Compromiso público con los temas del medioambiente</a:t>
            </a:r>
          </a:p>
          <a:p>
            <a:r>
              <a:rPr lang="es-CO" b="1" dirty="0"/>
              <a:t>F. Protección ambiental</a:t>
            </a:r>
          </a:p>
          <a:p>
            <a:r>
              <a:rPr lang="es-CO" b="1" dirty="0"/>
              <a:t>1. Sostenibilidad del ecosistema</a:t>
            </a:r>
          </a:p>
          <a:p>
            <a:r>
              <a:rPr lang="es-CO" b="1" dirty="0"/>
              <a:t>2. Diversidad de las especies</a:t>
            </a:r>
          </a:p>
          <a:p>
            <a:r>
              <a:rPr lang="es-CO" b="1" dirty="0"/>
              <a:t>3. Mantenimiento de los laboratorios científicos naturales</a:t>
            </a:r>
          </a:p>
          <a:p>
            <a:r>
              <a:rPr lang="es-CO" b="1" dirty="0"/>
              <a:t>4. Preservación de las áreas naturales</a:t>
            </a:r>
          </a:p>
          <a:p>
            <a:r>
              <a:rPr lang="es-CO" b="1" dirty="0"/>
              <a:t>5. Preservación de la cultural, la herencia, y los sitios y áreas históricas.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68" y="177550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81CCCE-0ECE-226E-1B38-4330777D3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68" y="351127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32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97" y="2205215"/>
            <a:ext cx="9456870" cy="4007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040" y="717662"/>
            <a:ext cx="8846063" cy="148755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72CB71-2DB7-57EA-60B5-9286B623C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40" y="891239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514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5EE53-DA91-1EAA-A29D-C1D3EDB67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D5184-DA39-F4FA-983C-7653151D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40" y="717662"/>
            <a:ext cx="8846063" cy="148755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118D0F-4881-C918-9C2F-C3BC3A307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40" y="891239"/>
            <a:ext cx="2190387" cy="11403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F4B15B-5012-5819-C12E-68ECB3C9919D}"/>
              </a:ext>
            </a:extLst>
          </p:cNvPr>
          <p:cNvSpPr txBox="1"/>
          <p:nvPr/>
        </p:nvSpPr>
        <p:spPr>
          <a:xfrm>
            <a:off x="3423321" y="2555497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IMPACTO SOCIAL </a:t>
            </a:r>
            <a:endParaRPr lang="es-CO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5AB226-4BC5-44C9-8C2E-1DA6517721D7}"/>
              </a:ext>
            </a:extLst>
          </p:cNvPr>
          <p:cNvSpPr txBox="1"/>
          <p:nvPr/>
        </p:nvSpPr>
        <p:spPr>
          <a:xfrm>
            <a:off x="3423203" y="3382835"/>
            <a:ext cx="60936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USU</a:t>
            </a:r>
            <a:r>
              <a:rPr lang="es-ES" sz="2400" b="1" dirty="0">
                <a:solidFill>
                  <a:srgbClr val="002060"/>
                </a:solidFill>
                <a:latin typeface="Century Gothic" panose="020B0502020202020204"/>
              </a:rPr>
              <a:t>ARIOS IMPACTADOS EN EL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29.723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80D6A2-B787-5E96-7B5E-C3A1D7BCF9DF}"/>
              </a:ext>
            </a:extLst>
          </p:cNvPr>
          <p:cNvSpPr txBox="1"/>
          <p:nvPr/>
        </p:nvSpPr>
        <p:spPr>
          <a:xfrm>
            <a:off x="3423203" y="4594894"/>
            <a:ext cx="6093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USUARIOS IMPACTADOS EN EL 2025</a:t>
            </a:r>
          </a:p>
          <a:p>
            <a:pPr lvl="0" algn="ctr">
              <a:defRPr/>
            </a:pPr>
            <a:r>
              <a:rPr lang="es-ES" sz="2400" b="1" dirty="0">
                <a:solidFill>
                  <a:srgbClr val="00B0F0"/>
                </a:solidFill>
              </a:rPr>
              <a:t>27.196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FA4CA9-7BC9-9761-5B20-5BA6E5715699}"/>
              </a:ext>
            </a:extLst>
          </p:cNvPr>
          <p:cNvSpPr txBox="1"/>
          <p:nvPr/>
        </p:nvSpPr>
        <p:spPr>
          <a:xfrm>
            <a:off x="3423203" y="5856776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333399"/>
                </a:solidFill>
                <a:latin typeface="Century Gothic" panose="020B0502020202020204"/>
              </a:rPr>
              <a:t>TOTAL: 56.919 SONRISAS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05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2262" y="2161309"/>
            <a:ext cx="9508387" cy="447034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s-CO" sz="4400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s-CO" sz="4400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GRACIAS</a:t>
            </a:r>
          </a:p>
          <a:p>
            <a:pPr marL="0" indent="0" algn="ctr">
              <a:buNone/>
            </a:pPr>
            <a:endParaRPr lang="es-CO" sz="4400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s-CO" sz="4400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DIOS LOS BENDIGA</a:t>
            </a:r>
          </a:p>
          <a:p>
            <a:pPr marL="0" indent="0" algn="ctr">
              <a:buNone/>
            </a:pPr>
            <a:endParaRPr lang="es-CO" sz="4400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s-CO" sz="4400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“NO DESCUBRIRÁS TU PROPIO TALENTO HASTA INTENTARLO”</a:t>
            </a:r>
            <a:endParaRPr lang="es-ES" sz="4400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23" y="537769"/>
            <a:ext cx="8846063" cy="1487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0C9E74-B717-A6C7-6D52-519281CB7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23" y="711346"/>
            <a:ext cx="2190387" cy="114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20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CA80D-D63E-6E06-0EE3-54198FE47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3742D6-E40F-DB67-EC59-6BFAF4AD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40" y="717662"/>
            <a:ext cx="8846063" cy="148755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93763F5-9961-0390-BE9D-646B6ACA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40" y="891239"/>
            <a:ext cx="2190387" cy="114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954041-72CD-F740-F4D4-A9DC48C7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040" y="3207895"/>
            <a:ext cx="9418799" cy="32978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D0B9C6-1975-0D76-F50D-15BB6021D945}"/>
              </a:ext>
            </a:extLst>
          </p:cNvPr>
          <p:cNvSpPr txBox="1"/>
          <p:nvPr/>
        </p:nvSpPr>
        <p:spPr>
          <a:xfrm>
            <a:off x="3423321" y="2555497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ENFOQUE DIFERENCIAL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2084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5055" y="4530435"/>
            <a:ext cx="9509557" cy="1704109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ES" b="1" dirty="0"/>
              <a:t>La palabra recreación deriva del latín: recreatio, recreationis y significa “restaurar y refrescar a la persona.”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b="1" dirty="0"/>
              <a:t>Re-creación: crear o producir algo nuevo a partir de una cosa existente(sentimiento)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b="1" dirty="0"/>
              <a:t>Desde los inicios de la humanidad cualquier tipo de actividad agradable desarrollada durante el ocio se denominaba recreativa para el individuo.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481" r="23535"/>
          <a:stretch/>
        </p:blipFill>
        <p:spPr>
          <a:xfrm>
            <a:off x="2356577" y="388952"/>
            <a:ext cx="8893314" cy="390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3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951903" y="4184073"/>
            <a:ext cx="9552708" cy="187823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b="1" dirty="0"/>
              <a:t>La recreación es el uso del tiempo que se considera como un refresco terapéutico del cuerpo y de la mente. La recreación implica una participación activa del sujeto.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b="1" dirty="0"/>
              <a:t>La recreación es todo aquello que te genera diversión, placer, disfrute, alegría, entre otros, en medio del trabajo o de las obligaciones cotidianas.</a:t>
            </a:r>
            <a:endParaRPr lang="es-CO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3694" r="23874"/>
          <a:stretch/>
        </p:blipFill>
        <p:spPr>
          <a:xfrm>
            <a:off x="1951903" y="673441"/>
            <a:ext cx="4351915" cy="287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673440"/>
            <a:ext cx="4923638" cy="287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69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b="1" dirty="0"/>
              <a:t>La recreación es un elemento esencial de la biología humana para mantener nuestra salud (biopsicosocial) y a la vez nos genera una satisfacción cultural. </a:t>
            </a:r>
            <a:endParaRPr lang="es-CO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733" r="23962"/>
          <a:stretch/>
        </p:blipFill>
        <p:spPr>
          <a:xfrm>
            <a:off x="2589211" y="164585"/>
            <a:ext cx="8915399" cy="402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9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138" r="23009"/>
          <a:stretch/>
        </p:blipFill>
        <p:spPr>
          <a:xfrm>
            <a:off x="2964873" y="261024"/>
            <a:ext cx="6706967" cy="314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2092036" y="3948545"/>
            <a:ext cx="9412575" cy="2632365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b="1" dirty="0"/>
              <a:t>En el año 1980 la asamblea general de naciones unidas decreta la recreación como derecho fundamental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b="1" dirty="0"/>
              <a:t>Para dar sentido a ese concepto la LEY 181 DE 1995 ART. 5º entiende que: La recreación es un proceso de acción participativa y dinámica, que facilita entender la vida como una vivencia de disfrute, creación y libertad, en el pleno desarrollo de las potencialidades del ser humano para su realización y mejoramiento de la calidad de vida individual y social, mediante la práctica de actividades físicas o intelectuales de esparcimiento.</a:t>
            </a:r>
          </a:p>
          <a:p>
            <a:endParaRPr lang="es-ES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49260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2036618" y="2867890"/>
            <a:ext cx="9467993" cy="4090123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800" b="1" dirty="0"/>
              <a:t>EL APROVECHAMIENTO DEL TIEMPO LIBRE: </a:t>
            </a:r>
          </a:p>
          <a:p>
            <a:pPr algn="just"/>
            <a:r>
              <a:rPr lang="es-ES" b="1" dirty="0"/>
              <a:t>Viene del latín (tiempos y líber) Es el aprovechamiento del tiempo disponible para realizar actividades voluntarias y que no están relacionadas con obligaciones laborales y/o formativas, es tiempo productivo-útil (llegar del trabajo y salir a trotar, leer un libro…)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800" b="1" dirty="0"/>
              <a:t>OCIO:</a:t>
            </a:r>
            <a:r>
              <a:rPr lang="es-ES" b="1" dirty="0"/>
              <a:t> viene del (latín otium) significa, toda actividad voluntaria para liberarse de obligaciones laborales, familiares, profesionales y sociales (descanso, ver peli, mirar redes en el celular…)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800" b="1" dirty="0"/>
              <a:t>LÚDICA:</a:t>
            </a:r>
            <a:r>
              <a:rPr lang="es-ES" b="1" dirty="0"/>
              <a:t> viene del (latín ludus) significa juego, diversión, alegría cultural, acompañado de la recreación (pinturas, cometas, juegos de mesas creativos…)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800" b="1" dirty="0"/>
              <a:t>JUEGO: </a:t>
            </a:r>
            <a:r>
              <a:rPr lang="es-ES" b="1" dirty="0"/>
              <a:t>viene del (latín iocus) toda actividad entre uno o mas individuos para entretenerse o divertirse.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7" y="180109"/>
            <a:ext cx="9467993" cy="25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5427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1667</TotalTime>
  <Words>1925</Words>
  <Application>Microsoft Office PowerPoint</Application>
  <PresentationFormat>Panorámica</PresentationFormat>
  <Paragraphs>280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ADLaM Display</vt:lpstr>
      <vt:lpstr>Arial</vt:lpstr>
      <vt:lpstr>Arial</vt:lpstr>
      <vt:lpstr>Calibri</vt:lpstr>
      <vt:lpstr>Century Gothic</vt:lpstr>
      <vt:lpstr>Wingdings</vt:lpstr>
      <vt:lpstr>Wingdings 3</vt:lpstr>
      <vt:lpstr>Espiral</vt:lpstr>
      <vt:lpstr>                                          RECREACIÓN, LÚDICA,OCIO Y TIEMPO LIBRE</vt:lpstr>
      <vt:lpstr>                                          RECREACIÓN, LÚDICA,OCIO Y TIEMPO LIBRE</vt:lpstr>
      <vt:lpstr>                                          REQUISITOS PARA SOLICITAR UN INDER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DEL DEPORTE</dc:title>
  <dc:creator>Albert Daza</dc:creator>
  <cp:lastModifiedBy>INDUPAL</cp:lastModifiedBy>
  <cp:revision>132</cp:revision>
  <dcterms:created xsi:type="dcterms:W3CDTF">2018-08-18T02:46:42Z</dcterms:created>
  <dcterms:modified xsi:type="dcterms:W3CDTF">2026-03-05T21:20:06Z</dcterms:modified>
</cp:coreProperties>
</file>