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23" r:id="rId2"/>
    <p:sldId id="424" r:id="rId3"/>
    <p:sldId id="427" r:id="rId4"/>
    <p:sldId id="428" r:id="rId5"/>
    <p:sldId id="425" r:id="rId6"/>
    <p:sldId id="429" r:id="rId7"/>
    <p:sldId id="430" r:id="rId8"/>
    <p:sldId id="302" r:id="rId9"/>
  </p:sldIdLst>
  <p:sldSz cx="9144000" cy="6858000" type="screen4x3"/>
  <p:notesSz cx="7053263" cy="93091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FF0000"/>
    <a:srgbClr val="00FFFF"/>
    <a:srgbClr val="00FF00"/>
    <a:srgbClr val="9900FF"/>
    <a:srgbClr val="CC00CC"/>
    <a:srgbClr val="6600FF"/>
    <a:srgbClr val="FFCC0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176" autoAdjust="0"/>
    <p:restoredTop sz="94671" autoAdjust="0"/>
  </p:normalViewPr>
  <p:slideViewPr>
    <p:cSldViewPr>
      <p:cViewPr varScale="1">
        <p:scale>
          <a:sx n="74" d="100"/>
          <a:sy n="74" d="100"/>
        </p:scale>
        <p:origin x="82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9879-DFF7-4FD4-BF2B-02CCF93C1CA4}" type="datetimeFigureOut">
              <a:rPr lang="es-CO" smtClean="0"/>
              <a:t>13/10/2020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4CB4-38F3-48EA-AD10-ABD386E03A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6815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9879-DFF7-4FD4-BF2B-02CCF93C1CA4}" type="datetimeFigureOut">
              <a:rPr lang="es-CO" smtClean="0"/>
              <a:t>13/10/2020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4CB4-38F3-48EA-AD10-ABD386E03A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415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9879-DFF7-4FD4-BF2B-02CCF93C1CA4}" type="datetimeFigureOut">
              <a:rPr lang="es-CO" smtClean="0"/>
              <a:t>13/10/2020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4CB4-38F3-48EA-AD10-ABD386E03A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6742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9879-DFF7-4FD4-BF2B-02CCF93C1CA4}" type="datetimeFigureOut">
              <a:rPr lang="es-CO" smtClean="0"/>
              <a:t>13/10/2020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4CB4-38F3-48EA-AD10-ABD386E03A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4311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9879-DFF7-4FD4-BF2B-02CCF93C1CA4}" type="datetimeFigureOut">
              <a:rPr lang="es-CO" smtClean="0"/>
              <a:t>13/10/2020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4CB4-38F3-48EA-AD10-ABD386E03A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8815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9879-DFF7-4FD4-BF2B-02CCF93C1CA4}" type="datetimeFigureOut">
              <a:rPr lang="es-CO" smtClean="0"/>
              <a:t>13/10/2020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4CB4-38F3-48EA-AD10-ABD386E03A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5111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9879-DFF7-4FD4-BF2B-02CCF93C1CA4}" type="datetimeFigureOut">
              <a:rPr lang="es-CO" smtClean="0"/>
              <a:t>13/10/2020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4CB4-38F3-48EA-AD10-ABD386E03A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8801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9879-DFF7-4FD4-BF2B-02CCF93C1CA4}" type="datetimeFigureOut">
              <a:rPr lang="es-CO" smtClean="0"/>
              <a:t>13/10/2020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4CB4-38F3-48EA-AD10-ABD386E03A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4123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9879-DFF7-4FD4-BF2B-02CCF93C1CA4}" type="datetimeFigureOut">
              <a:rPr lang="es-CO" smtClean="0"/>
              <a:t>13/10/2020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4CB4-38F3-48EA-AD10-ABD386E03A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937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9879-DFF7-4FD4-BF2B-02CCF93C1CA4}" type="datetimeFigureOut">
              <a:rPr lang="es-CO" smtClean="0"/>
              <a:t>13/10/2020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4CB4-38F3-48EA-AD10-ABD386E03A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7208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9879-DFF7-4FD4-BF2B-02CCF93C1CA4}" type="datetimeFigureOut">
              <a:rPr lang="es-CO" smtClean="0"/>
              <a:t>13/10/2020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4CB4-38F3-48EA-AD10-ABD386E03A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1362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39879-DFF7-4FD4-BF2B-02CCF93C1CA4}" type="datetimeFigureOut">
              <a:rPr lang="es-CO" smtClean="0"/>
              <a:t>13/10/2020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34CB4-38F3-48EA-AD10-ABD386E03A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2230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392532"/>
          </a:xfrm>
          <a:prstGeom prst="rect">
            <a:avLst/>
          </a:prstGeom>
        </p:spPr>
      </p:pic>
      <p:pic>
        <p:nvPicPr>
          <p:cNvPr id="2055" name="Imagen 98" descr="Descripción: Descripción: Descripción: C:\Users\SECRETARIA INDUPAL\Downloads\5731073859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7431"/>
            <a:ext cx="1008113" cy="79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Imagen 97" descr="Descripción: Resultado de imagen para logo alcaldia de valledupa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744537" cy="89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1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Segoe UI" pitchFamily="34" charset="0"/>
                <a:ea typeface="Calibri" pitchFamily="34" charset="0"/>
                <a:cs typeface="Segoe UI" pitchFamily="34" charset="0"/>
              </a:rPr>
              <a:t>		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35496" y="-46548"/>
            <a:ext cx="611597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3508375" algn="ctr"/>
                <a:tab pos="5400675" algn="r"/>
                <a:tab pos="7016750" algn="r"/>
              </a:tabLst>
            </a:pPr>
            <a:r>
              <a:rPr kumimoji="0" lang="es-ES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egoe UI" pitchFamily="34" charset="0"/>
                <a:ea typeface="Calibri" pitchFamily="34" charset="0"/>
                <a:cs typeface="Segoe UI" pitchFamily="34" charset="0"/>
              </a:rPr>
              <a:t>		Valledupar</a:t>
            </a:r>
            <a:r>
              <a:rPr kumimoji="0" lang="es-ES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Calibri" pitchFamily="34" charset="0"/>
                <a:cs typeface="Segoe UI" pitchFamily="34" charset="0"/>
              </a:rPr>
              <a:t> </a:t>
            </a:r>
            <a:r>
              <a:rPr kumimoji="0" lang="es-ES" sz="2800" b="1" i="1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Segoe UI" pitchFamily="34" charset="0"/>
                <a:ea typeface="Calibri" pitchFamily="34" charset="0"/>
                <a:cs typeface="Segoe UI" pitchFamily="34" charset="0"/>
              </a:rPr>
              <a:t>Avanza</a:t>
            </a:r>
            <a:r>
              <a:rPr kumimoji="0" lang="es-E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888512"/>
              </p:ext>
            </p:extLst>
          </p:nvPr>
        </p:nvGraphicFramePr>
        <p:xfrm>
          <a:off x="35497" y="1095375"/>
          <a:ext cx="8987733" cy="504641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53600"/>
                <a:gridCol w="636384"/>
                <a:gridCol w="5499929"/>
                <a:gridCol w="1497820"/>
              </a:tblGrid>
              <a:tr h="20731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effectLst/>
                        </a:rPr>
                        <a:t>MUNICIPIO DE VALLEDUPAR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0731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effectLst/>
                        </a:rPr>
                        <a:t>PROYECTO DE PRESUPUESTO GASTOS 2019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07311">
                <a:tc>
                  <a:txBody>
                    <a:bodyPr/>
                    <a:lstStyle/>
                    <a:p>
                      <a:pPr algn="ctr" fontAlgn="b"/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ANEXO 2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b"/>
                </a:tc>
              </a:tr>
              <a:tr h="20731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</a:rPr>
                        <a:t>IDENTIFICACIÓN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</a:rPr>
                        <a:t>FUENTE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</a:rPr>
                        <a:t>DESCRIPCION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</a:rPr>
                        <a:t>PROYECTO 2019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ctr"/>
                </a:tc>
              </a:tr>
              <a:tr h="207311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u="none" strike="noStrike">
                          <a:effectLst/>
                        </a:rPr>
                        <a:t> 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 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1" u="none" strike="noStrike" dirty="0">
                          <a:effectLst/>
                        </a:rPr>
                        <a:t>Total Unidad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1" u="none" strike="noStrike" dirty="0">
                          <a:effectLst/>
                        </a:rPr>
                        <a:t>    </a:t>
                      </a:r>
                      <a:r>
                        <a:rPr lang="es-CO" sz="1400" b="1" u="none" strike="noStrike" dirty="0" smtClean="0">
                          <a:effectLst/>
                        </a:rPr>
                        <a:t>4,583,000,000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ctr"/>
                </a:tc>
              </a:tr>
              <a:tr h="20731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1" u="none" strike="noStrike" dirty="0">
                          <a:effectLst/>
                        </a:rPr>
                        <a:t>04 - 1 -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1" u="none" strike="noStrike" dirty="0">
                          <a:effectLst/>
                        </a:rPr>
                        <a:t>FUNCIONAMIENTO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1" u="none" strike="noStrike" dirty="0">
                          <a:effectLst/>
                        </a:rPr>
                        <a:t>       </a:t>
                      </a:r>
                      <a:r>
                        <a:rPr lang="es-CO" sz="1400" b="1" u="none" strike="noStrike" dirty="0" smtClean="0">
                          <a:effectLst/>
                        </a:rPr>
                        <a:t>400,000,000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ctr"/>
                </a:tc>
              </a:tr>
              <a:tr h="20731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1" u="none" strike="noStrike" dirty="0">
                          <a:effectLst/>
                        </a:rPr>
                        <a:t>04 - 1 - 3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ctr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b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1" u="none" strike="noStrike" dirty="0">
                          <a:effectLst/>
                        </a:rPr>
                        <a:t>TRANSFERENCIAS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ctr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1" u="none" strike="noStrike" dirty="0">
                          <a:effectLst/>
                        </a:rPr>
                        <a:t>       </a:t>
                      </a:r>
                      <a:r>
                        <a:rPr lang="es-CO" sz="1400" b="1" u="none" strike="noStrike" dirty="0" smtClean="0">
                          <a:effectLst/>
                        </a:rPr>
                        <a:t>400,000,000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ctr">
                    <a:solidFill>
                      <a:srgbClr val="FF00FF"/>
                    </a:solidFill>
                  </a:tcPr>
                </a:tc>
              </a:tr>
              <a:tr h="20731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1" u="none" strike="noStrike" dirty="0">
                          <a:effectLst/>
                        </a:rPr>
                        <a:t>04 - 1 - 3 4 8 - 02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u="none" strike="noStrike">
                          <a:effectLst/>
                        </a:rPr>
                        <a:t> 02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1" u="none" strike="noStrike" dirty="0">
                          <a:effectLst/>
                        </a:rPr>
                        <a:t>Transferencia Indupal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1" u="none" strike="noStrike" dirty="0">
                          <a:effectLst/>
                        </a:rPr>
                        <a:t>         </a:t>
                      </a:r>
                      <a:r>
                        <a:rPr lang="es-CO" sz="1400" b="1" u="none" strike="noStrike" dirty="0" smtClean="0">
                          <a:effectLst/>
                        </a:rPr>
                        <a:t>15,000,000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ctr"/>
                </a:tc>
              </a:tr>
              <a:tr h="20731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1" u="none" strike="noStrike" dirty="0">
                          <a:effectLst/>
                        </a:rPr>
                        <a:t>04 - 1 - 3 4 8 - 20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u="none" strike="noStrike" dirty="0">
                          <a:effectLst/>
                        </a:rPr>
                        <a:t> 20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1" u="none" strike="noStrike">
                          <a:effectLst/>
                        </a:rPr>
                        <a:t>Transferencia Indupal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1" u="none" strike="noStrike" dirty="0">
                          <a:effectLst/>
                        </a:rPr>
                        <a:t>       </a:t>
                      </a:r>
                      <a:r>
                        <a:rPr lang="es-CO" sz="1400" b="1" u="none" strike="noStrike" dirty="0" smtClean="0">
                          <a:effectLst/>
                        </a:rPr>
                        <a:t>385,000,000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ctr"/>
                </a:tc>
              </a:tr>
              <a:tr h="20731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1" u="none" strike="noStrike" dirty="0">
                          <a:effectLst/>
                        </a:rPr>
                        <a:t>04 - 3 -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1" u="none" strike="noStrike" dirty="0">
                          <a:effectLst/>
                        </a:rPr>
                        <a:t>INVERSION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1" u="none" strike="noStrike" dirty="0">
                          <a:effectLst/>
                        </a:rPr>
                        <a:t>    </a:t>
                      </a:r>
                      <a:r>
                        <a:rPr lang="es-CO" sz="1400" b="1" u="none" strike="noStrike" dirty="0" smtClean="0">
                          <a:effectLst/>
                        </a:rPr>
                        <a:t>4,183,000,000  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ctr"/>
                </a:tc>
              </a:tr>
              <a:tr h="20731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1" u="none" strike="noStrike" dirty="0">
                          <a:effectLst/>
                        </a:rPr>
                        <a:t>04 - 3 - 1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1" u="none" strike="noStrike" dirty="0">
                          <a:effectLst/>
                        </a:rPr>
                        <a:t>PLAN DE DESARROLLO VALLEDUPAR AVANZA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1" u="none" strike="noStrike" dirty="0">
                          <a:effectLst/>
                        </a:rPr>
                        <a:t>    </a:t>
                      </a:r>
                      <a:r>
                        <a:rPr lang="es-CO" sz="1400" b="1" u="none" strike="noStrike" dirty="0" smtClean="0">
                          <a:effectLst/>
                        </a:rPr>
                        <a:t>4,183,000,000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ctr"/>
                </a:tc>
              </a:tr>
              <a:tr h="20731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1" u="none" strike="noStrike" dirty="0">
                          <a:effectLst/>
                        </a:rPr>
                        <a:t>04 - 3 - 1 1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1" u="none" strike="noStrike">
                          <a:effectLst/>
                        </a:rPr>
                        <a:t>EJE 1: VALLEDUPAR AVANZA EN PROTECCION INTEGRAL DE LA VIDA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1" u="none" strike="noStrike" dirty="0">
                          <a:effectLst/>
                        </a:rPr>
                        <a:t>    </a:t>
                      </a:r>
                      <a:r>
                        <a:rPr lang="es-CO" sz="1400" b="1" u="none" strike="noStrike" dirty="0" smtClean="0">
                          <a:effectLst/>
                        </a:rPr>
                        <a:t>4,183,000,000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ctr"/>
                </a:tc>
              </a:tr>
              <a:tr h="20731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1" u="none" strike="noStrike" dirty="0">
                          <a:effectLst/>
                        </a:rPr>
                        <a:t>04 - 3 - 1 1 4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1" u="none" strike="noStrike">
                          <a:effectLst/>
                        </a:rPr>
                        <a:t>VALLEDUPAR PROMUEVE LA RECREACION Y EL DEPORTE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1" u="none" strike="noStrike" dirty="0">
                          <a:effectLst/>
                        </a:rPr>
                        <a:t>    </a:t>
                      </a:r>
                      <a:r>
                        <a:rPr lang="es-CO" sz="1400" b="1" u="none" strike="noStrike" dirty="0" smtClean="0">
                          <a:effectLst/>
                        </a:rPr>
                        <a:t>4,183,000,000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ctr"/>
                </a:tc>
              </a:tr>
              <a:tr h="20731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1" u="none" strike="noStrike" dirty="0">
                          <a:effectLst/>
                        </a:rPr>
                        <a:t>04 - 3 - 1 1 4 1 - 20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u="none" strike="noStrike" dirty="0">
                          <a:effectLst/>
                        </a:rPr>
                        <a:t> 20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1" u="none" strike="noStrike" dirty="0">
                          <a:effectLst/>
                        </a:rPr>
                        <a:t>Fomento desarrollo y practica del deporte , la </a:t>
                      </a:r>
                      <a:r>
                        <a:rPr lang="es-CO" sz="1400" b="1" u="none" strike="noStrike" dirty="0" err="1">
                          <a:effectLst/>
                        </a:rPr>
                        <a:t>recreacion</a:t>
                      </a:r>
                      <a:r>
                        <a:rPr lang="es-CO" sz="1400" b="1" u="none" strike="noStrike" dirty="0">
                          <a:effectLst/>
                        </a:rPr>
                        <a:t> y el aprovechamiento del tiempo libre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1" u="none" strike="noStrike" dirty="0">
                          <a:effectLst/>
                        </a:rPr>
                        <a:t>       </a:t>
                      </a:r>
                      <a:r>
                        <a:rPr lang="es-CO" sz="1400" b="1" u="none" strike="noStrike" dirty="0" smtClean="0">
                          <a:effectLst/>
                        </a:rPr>
                        <a:t>700,000,000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ctr"/>
                </a:tc>
              </a:tr>
              <a:tr h="20731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1" u="none" strike="noStrike" dirty="0">
                          <a:effectLst/>
                        </a:rPr>
                        <a:t>04 - 3 - 1 1 4 1 - 178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u="none" strike="noStrike">
                          <a:effectLst/>
                        </a:rPr>
                        <a:t>178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1" u="none" strike="noStrike" dirty="0">
                          <a:effectLst/>
                        </a:rPr>
                        <a:t>Fomento desarrollo y practica del deporte , la </a:t>
                      </a:r>
                      <a:r>
                        <a:rPr lang="es-CO" sz="1400" b="1" u="none" strike="noStrike" dirty="0" smtClean="0">
                          <a:effectLst/>
                        </a:rPr>
                        <a:t>Recreacion </a:t>
                      </a:r>
                      <a:r>
                        <a:rPr lang="es-CO" sz="1400" b="1" u="none" strike="noStrike" dirty="0">
                          <a:effectLst/>
                        </a:rPr>
                        <a:t>y el aprovechamiento del tiempo libre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1" u="none" strike="noStrike" dirty="0">
                          <a:effectLst/>
                        </a:rPr>
                        <a:t>            </a:t>
                      </a:r>
                      <a:r>
                        <a:rPr lang="es-CO" sz="1400" b="1" u="none" strike="noStrike" dirty="0" smtClean="0">
                          <a:effectLst/>
                        </a:rPr>
                        <a:t>3,000,000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ctr"/>
                </a:tc>
              </a:tr>
              <a:tr h="20731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1" u="none" strike="noStrike" dirty="0">
                          <a:effectLst/>
                        </a:rPr>
                        <a:t>04 - 3 - 1 1 4 1 - 78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u="none" strike="noStrike" dirty="0">
                          <a:effectLst/>
                        </a:rPr>
                        <a:t> 78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1" u="none" strike="noStrike">
                          <a:effectLst/>
                        </a:rPr>
                        <a:t>Fomento desarrollo y practica del deporte , la recreacion y el aprovechamiento del tiempo libre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1" u="none" strike="noStrike" dirty="0">
                          <a:effectLst/>
                        </a:rPr>
                        <a:t>    </a:t>
                      </a:r>
                      <a:r>
                        <a:rPr lang="es-CO" sz="1400" b="1" u="none" strike="noStrike" dirty="0" smtClean="0">
                          <a:effectLst/>
                        </a:rPr>
                        <a:t>1,480,000,000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ctr"/>
                </a:tc>
              </a:tr>
              <a:tr h="20731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1" u="none" strike="noStrike" dirty="0">
                          <a:effectLst/>
                        </a:rPr>
                        <a:t>04 - 3 - 1 1 4 2 - 29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ctr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u="none" strike="noStrike" dirty="0">
                          <a:effectLst/>
                        </a:rPr>
                        <a:t> 29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b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1" u="none" strike="noStrike" dirty="0">
                          <a:effectLst/>
                        </a:rPr>
                        <a:t>Fomento desarrollo y practica del deporte , la </a:t>
                      </a:r>
                      <a:r>
                        <a:rPr lang="es-CO" sz="1400" b="1" u="none" strike="noStrike" dirty="0" smtClean="0">
                          <a:effectLst/>
                        </a:rPr>
                        <a:t>Recreacion </a:t>
                      </a:r>
                      <a:r>
                        <a:rPr lang="es-CO" sz="1400" b="1" u="none" strike="noStrike" dirty="0">
                          <a:effectLst/>
                        </a:rPr>
                        <a:t>y el aprovechamiento del tiempo libre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ctr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1" u="none" strike="noStrike" dirty="0">
                          <a:effectLst/>
                        </a:rPr>
                        <a:t>    </a:t>
                      </a:r>
                      <a:r>
                        <a:rPr lang="es-CO" sz="1400" b="1" u="none" strike="noStrike" dirty="0" smtClean="0">
                          <a:effectLst/>
                        </a:rPr>
                        <a:t>2,000,000,000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ctr">
                    <a:solidFill>
                      <a:srgbClr val="FF00FF"/>
                    </a:solidFill>
                  </a:tcPr>
                </a:tc>
              </a:tr>
              <a:tr h="207311">
                <a:tc>
                  <a:txBody>
                    <a:bodyPr/>
                    <a:lstStyle/>
                    <a:p>
                      <a:pPr algn="l" fontAlgn="b"/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423" marR="9423" marT="9423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423" marR="9423" marT="9423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b="1" u="none" strike="noStrike" dirty="0">
                          <a:effectLst/>
                        </a:rPr>
                        <a:t>TOTAL TRANSFERENCIA INDUPAL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b="1" u="none" strike="noStrike" dirty="0" smtClean="0">
                          <a:effectLst/>
                        </a:rPr>
                        <a:t>  4,583,000,000 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423" marR="9423" marT="9423" marB="0" anchor="b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83496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392532"/>
          </a:xfrm>
          <a:prstGeom prst="rect">
            <a:avLst/>
          </a:prstGeom>
        </p:spPr>
      </p:pic>
      <p:pic>
        <p:nvPicPr>
          <p:cNvPr id="2055" name="Imagen 98" descr="Descripción: Descripción: Descripción: C:\Users\SECRETARIA INDUPAL\Downloads\5731073859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0"/>
            <a:ext cx="1381125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Imagen 97" descr="Descripción: Resultado de imagen para logo alcaldia de valledupa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744537" cy="89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1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Segoe UI" pitchFamily="34" charset="0"/>
                <a:ea typeface="Calibri" pitchFamily="34" charset="0"/>
                <a:cs typeface="Segoe UI" pitchFamily="34" charset="0"/>
              </a:rPr>
              <a:t>		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35496" y="-46548"/>
            <a:ext cx="611597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3508375" algn="ctr"/>
                <a:tab pos="5400675" algn="r"/>
                <a:tab pos="7016750" algn="r"/>
              </a:tabLst>
            </a:pPr>
            <a:r>
              <a:rPr kumimoji="0" lang="es-ES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egoe UI" pitchFamily="34" charset="0"/>
                <a:ea typeface="Calibri" pitchFamily="34" charset="0"/>
                <a:cs typeface="Segoe UI" pitchFamily="34" charset="0"/>
              </a:rPr>
              <a:t>		Valledupar</a:t>
            </a:r>
            <a:r>
              <a:rPr kumimoji="0" lang="es-ES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Calibri" pitchFamily="34" charset="0"/>
                <a:cs typeface="Segoe UI" pitchFamily="34" charset="0"/>
              </a:rPr>
              <a:t> </a:t>
            </a:r>
            <a:r>
              <a:rPr kumimoji="0" lang="es-ES" sz="2800" b="1" i="1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Segoe UI" pitchFamily="34" charset="0"/>
                <a:ea typeface="Calibri" pitchFamily="34" charset="0"/>
                <a:cs typeface="Segoe UI" pitchFamily="34" charset="0"/>
              </a:rPr>
              <a:t>Avanza</a:t>
            </a:r>
            <a:r>
              <a:rPr kumimoji="0" lang="es-E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931790" y="1095375"/>
            <a:ext cx="52804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PROYECTO DE PRESUPUESTO 2019</a:t>
            </a:r>
            <a:endParaRPr lang="es-ES" sz="2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30324" y="2204864"/>
            <a:ext cx="8283352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32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FUNCIONAMIENTO 		            400.000.000</a:t>
            </a:r>
          </a:p>
          <a:p>
            <a:r>
              <a:rPr lang="es-ES" sz="3200" b="1" cap="none" spc="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INVERSION 			</a:t>
            </a:r>
            <a:r>
              <a:rPr lang="es-ES" sz="32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4.183.000.000</a:t>
            </a:r>
          </a:p>
          <a:p>
            <a:pPr algn="ctr"/>
            <a:r>
              <a:rPr lang="es-ES" sz="32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____________________________________</a:t>
            </a:r>
          </a:p>
          <a:p>
            <a:r>
              <a:rPr lang="es-ES" sz="32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TOTAL	       			         4.583.000.000</a:t>
            </a:r>
            <a:endParaRPr lang="es-CO" sz="3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050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392532"/>
          </a:xfrm>
          <a:prstGeom prst="rect">
            <a:avLst/>
          </a:prstGeom>
        </p:spPr>
      </p:pic>
      <p:pic>
        <p:nvPicPr>
          <p:cNvPr id="2055" name="Imagen 98" descr="Descripción: Descripción: Descripción: C:\Users\SECRETARIA INDUPAL\Downloads\5731073859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0"/>
            <a:ext cx="1381125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Imagen 97" descr="Descripción: Resultado de imagen para logo alcaldia de valledupa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744537" cy="89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1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Segoe UI" pitchFamily="34" charset="0"/>
                <a:ea typeface="Calibri" pitchFamily="34" charset="0"/>
                <a:cs typeface="Segoe UI" pitchFamily="34" charset="0"/>
              </a:rPr>
              <a:t>		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35496" y="-46548"/>
            <a:ext cx="611597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3508375" algn="ctr"/>
                <a:tab pos="5400675" algn="r"/>
                <a:tab pos="7016750" algn="r"/>
              </a:tabLst>
            </a:pPr>
            <a:r>
              <a:rPr kumimoji="0" lang="es-ES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egoe UI" pitchFamily="34" charset="0"/>
                <a:ea typeface="Calibri" pitchFamily="34" charset="0"/>
                <a:cs typeface="Segoe UI" pitchFamily="34" charset="0"/>
              </a:rPr>
              <a:t>		Valledupar</a:t>
            </a:r>
            <a:r>
              <a:rPr kumimoji="0" lang="es-ES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Calibri" pitchFamily="34" charset="0"/>
                <a:cs typeface="Segoe UI" pitchFamily="34" charset="0"/>
              </a:rPr>
              <a:t> </a:t>
            </a:r>
            <a:r>
              <a:rPr kumimoji="0" lang="es-ES" sz="2800" b="1" i="1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Segoe UI" pitchFamily="34" charset="0"/>
                <a:ea typeface="Calibri" pitchFamily="34" charset="0"/>
                <a:cs typeface="Segoe UI" pitchFamily="34" charset="0"/>
              </a:rPr>
              <a:t>Avanza</a:t>
            </a:r>
            <a:r>
              <a:rPr kumimoji="0" lang="es-E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166087" y="547687"/>
            <a:ext cx="48027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GASTOS FUNCIONAMIENTO VIGENCIA 2019</a:t>
            </a:r>
            <a:endParaRPr lang="es-ES" sz="2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881688"/>
              </p:ext>
            </p:extLst>
          </p:nvPr>
        </p:nvGraphicFramePr>
        <p:xfrm>
          <a:off x="487545" y="1268760"/>
          <a:ext cx="8188198" cy="430720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600698"/>
                <a:gridCol w="1587500"/>
              </a:tblGrid>
              <a:tr h="21683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effectLst/>
                        </a:rPr>
                        <a:t>DESCRIPCION/OBJETO CONTRACTUAL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effectLst/>
                        </a:rPr>
                        <a:t> VALOR TOTAL 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1683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1" u="none" strike="noStrike">
                          <a:effectLst/>
                        </a:rPr>
                        <a:t>NOMINA DE PERSONAL POR FUNCIONAMIENTO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>
                          <a:effectLst/>
                        </a:rPr>
                        <a:t>       665,263,753   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</a:tr>
              <a:tr h="21683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1" u="none" strike="noStrike">
                          <a:effectLst/>
                        </a:rPr>
                        <a:t>SERVICIOS PUBLICOS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>
                          <a:effectLst/>
                        </a:rPr>
                        <a:t>         90,000,000   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</a:tr>
              <a:tr h="21683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1" u="none" strike="noStrike">
                          <a:effectLst/>
                        </a:rPr>
                        <a:t>ASESOR JURIDICO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>
                          <a:effectLst/>
                        </a:rPr>
                        <a:t>         15,200,000   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</a:tr>
              <a:tr h="21683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1" u="none" strike="noStrike" dirty="0">
                          <a:effectLst/>
                        </a:rPr>
                        <a:t>ASESOR CONTABLE 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>
                          <a:effectLst/>
                        </a:rPr>
                        <a:t>         14,000,000   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</a:tr>
              <a:tr h="21683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1" u="none" strike="noStrike">
                          <a:effectLst/>
                        </a:rPr>
                        <a:t>RENDICION DE CUENTAS Y ASISTENCIA AL PROCESO JURIDICO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>
                          <a:effectLst/>
                        </a:rPr>
                        <a:t>         36,000,000   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</a:tr>
              <a:tr h="21683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1" u="none" strike="noStrike">
                          <a:effectLst/>
                        </a:rPr>
                        <a:t>ARQUITECTO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>
                          <a:effectLst/>
                        </a:rPr>
                        <a:t>         42,000,000   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</a:tr>
              <a:tr h="21683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1" u="none" strike="noStrike">
                          <a:effectLst/>
                        </a:rPr>
                        <a:t>ASESOR DE COMUNICACIONES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>
                          <a:effectLst/>
                        </a:rPr>
                        <a:t>         36,000,000   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</a:tr>
              <a:tr h="21683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1" u="none" strike="noStrike">
                          <a:effectLst/>
                        </a:rPr>
                        <a:t>OPERADOR PLAN DE MEDIOS DE COMUNICACIÓN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>
                          <a:effectLst/>
                        </a:rPr>
                        <a:t>         60,000,000   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</a:tr>
              <a:tr h="21683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1" u="none" strike="noStrike">
                          <a:effectLst/>
                        </a:rPr>
                        <a:t>ASISTENCIA AL PROCESO DE TICS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>
                          <a:effectLst/>
                        </a:rPr>
                        <a:t>         30,000,000   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</a:tr>
              <a:tr h="21683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1" u="none" strike="noStrike" dirty="0">
                          <a:effectLst/>
                        </a:rPr>
                        <a:t>TECNICO EN GESTION DOCUMENTAL Y ARCHIVO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>
                          <a:effectLst/>
                        </a:rPr>
                        <a:t>         24,000,000   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</a:tr>
              <a:tr h="21683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1" u="none" strike="noStrike">
                          <a:effectLst/>
                        </a:rPr>
                        <a:t>TECNICO EN FOTOGRAFIA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>
                          <a:effectLst/>
                        </a:rPr>
                        <a:t>         24,000,000   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</a:tr>
              <a:tr h="21683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1" u="none" strike="noStrike">
                          <a:effectLst/>
                        </a:rPr>
                        <a:t>TECNICO EN MEDIOS AUDIOVISUALES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>
                          <a:effectLst/>
                        </a:rPr>
                        <a:t>         24,000,000   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</a:tr>
              <a:tr h="21683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1" u="none" strike="noStrike">
                          <a:effectLst/>
                        </a:rPr>
                        <a:t>INFORMACION EXOGENA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>
                          <a:effectLst/>
                        </a:rPr>
                        <a:t>         12,000,000   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</a:tr>
              <a:tr h="21683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1" u="none" strike="noStrike">
                          <a:effectLst/>
                        </a:rPr>
                        <a:t>PRESTACION DE SERVICIOS DE PERSONAL DE ASEO, MENSAJERO Y CONSERJES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1" u="none" strike="noStrike">
                          <a:effectLst/>
                        </a:rPr>
                        <a:t>       164,500,000   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</a:tr>
              <a:tr h="21683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1" u="none" strike="noStrike">
                          <a:effectLst/>
                        </a:rPr>
                        <a:t>SUMINISTROS DE ELEMENTOS DE PAPELERIA, ASEO Y CAFETERIA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1" u="none" strike="noStrike">
                          <a:effectLst/>
                        </a:rPr>
                        <a:t>         20,000,000   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</a:tr>
              <a:tr h="67876"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1" u="none" strike="noStrike">
                          <a:effectLst/>
                        </a:rPr>
                        <a:t>FUNCIONAMIENTO</a:t>
                      </a:r>
                      <a:endParaRPr lang="es-CO" sz="1600" b="1" i="0" u="none" strike="noStrike">
                        <a:solidFill>
                          <a:srgbClr val="FFFFFF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effectLst/>
                        </a:rPr>
                        <a:t>    1,256,963,753   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3972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392532"/>
          </a:xfrm>
          <a:prstGeom prst="rect">
            <a:avLst/>
          </a:prstGeom>
        </p:spPr>
      </p:pic>
      <p:pic>
        <p:nvPicPr>
          <p:cNvPr id="2055" name="Imagen 98" descr="Descripción: Descripción: Descripción: C:\Users\SECRETARIA INDUPAL\Downloads\5731073859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0"/>
            <a:ext cx="1381125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Imagen 97" descr="Descripción: Resultado de imagen para logo alcaldia de valledupa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744537" cy="89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1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Segoe UI" pitchFamily="34" charset="0"/>
                <a:ea typeface="Calibri" pitchFamily="34" charset="0"/>
                <a:cs typeface="Segoe UI" pitchFamily="34" charset="0"/>
              </a:rPr>
              <a:t>		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35496" y="-46548"/>
            <a:ext cx="611597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3508375" algn="ctr"/>
                <a:tab pos="5400675" algn="r"/>
                <a:tab pos="7016750" algn="r"/>
              </a:tabLst>
            </a:pPr>
            <a:r>
              <a:rPr kumimoji="0" lang="es-ES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egoe UI" pitchFamily="34" charset="0"/>
                <a:ea typeface="Calibri" pitchFamily="34" charset="0"/>
                <a:cs typeface="Segoe UI" pitchFamily="34" charset="0"/>
              </a:rPr>
              <a:t>		Valledupar</a:t>
            </a:r>
            <a:r>
              <a:rPr kumimoji="0" lang="es-ES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Calibri" pitchFamily="34" charset="0"/>
                <a:cs typeface="Segoe UI" pitchFamily="34" charset="0"/>
              </a:rPr>
              <a:t> </a:t>
            </a:r>
            <a:r>
              <a:rPr kumimoji="0" lang="es-ES" sz="2800" b="1" i="1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Segoe UI" pitchFamily="34" charset="0"/>
                <a:ea typeface="Calibri" pitchFamily="34" charset="0"/>
                <a:cs typeface="Segoe UI" pitchFamily="34" charset="0"/>
              </a:rPr>
              <a:t>Avanza</a:t>
            </a:r>
            <a:r>
              <a:rPr kumimoji="0" lang="es-E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729919"/>
              </p:ext>
            </p:extLst>
          </p:nvPr>
        </p:nvGraphicFramePr>
        <p:xfrm>
          <a:off x="473358" y="1916832"/>
          <a:ext cx="8188198" cy="18669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898842"/>
                <a:gridCol w="2289356"/>
              </a:tblGrid>
              <a:tr h="21683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400" b="1" u="none" strike="noStrike" dirty="0">
                          <a:effectLst/>
                        </a:rPr>
                        <a:t>DESCRIPCION/OBJETO CONTRACTUAL</a:t>
                      </a:r>
                      <a:endParaRPr lang="es-CO" sz="2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400" b="1" u="none" strike="noStrike" dirty="0">
                          <a:effectLst/>
                        </a:rPr>
                        <a:t> VALOR TOTAL </a:t>
                      </a:r>
                      <a:endParaRPr lang="es-CO" sz="2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178683">
                <a:tc>
                  <a:txBody>
                    <a:bodyPr/>
                    <a:lstStyle/>
                    <a:p>
                      <a:pPr algn="l" fontAlgn="ctr"/>
                      <a:r>
                        <a:rPr lang="es-CO" sz="2400" b="1" u="none" strike="noStrike" dirty="0" smtClean="0">
                          <a:effectLst/>
                        </a:rPr>
                        <a:t>TRANSFERENCIA ALCALDIA </a:t>
                      </a:r>
                      <a:endParaRPr lang="es-CO" sz="2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2400" b="1" u="none" strike="noStrike" dirty="0" smtClean="0">
                          <a:effectLst/>
                        </a:rPr>
                        <a:t>400.000.000</a:t>
                      </a:r>
                      <a:endParaRPr lang="es-CO" sz="2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</a:tr>
              <a:tr h="216833">
                <a:tc>
                  <a:txBody>
                    <a:bodyPr/>
                    <a:lstStyle/>
                    <a:p>
                      <a:pPr algn="l" fontAlgn="ctr"/>
                      <a:r>
                        <a:rPr lang="es-CO" sz="2400" b="1" u="none" strike="noStrike" dirty="0" smtClean="0">
                          <a:effectLst/>
                        </a:rPr>
                        <a:t>VALOR QUE DEBE SER RECAUDADO</a:t>
                      </a:r>
                      <a:r>
                        <a:rPr lang="es-CO" sz="2400" b="1" u="none" strike="noStrike" baseline="0" dirty="0" smtClean="0">
                          <a:effectLst/>
                        </a:rPr>
                        <a:t> POR SOBRETASA</a:t>
                      </a:r>
                      <a:endParaRPr lang="es-CO" sz="2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2400" b="1" u="none" strike="noStrike" dirty="0" smtClean="0">
                          <a:effectLst/>
                        </a:rPr>
                        <a:t>856.963.753</a:t>
                      </a:r>
                      <a:endParaRPr lang="es-CO" sz="2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</a:tr>
              <a:tr h="67876">
                <a:tc>
                  <a:txBody>
                    <a:bodyPr/>
                    <a:lstStyle/>
                    <a:p>
                      <a:pPr algn="l" fontAlgn="ctr"/>
                      <a:r>
                        <a:rPr lang="es-CO" sz="2400" b="1" u="none" strike="noStrike" dirty="0" smtClean="0">
                          <a:effectLst/>
                        </a:rPr>
                        <a:t>VALOR TOTAL FUNCIONAMIENTO</a:t>
                      </a:r>
                      <a:endParaRPr lang="es-CO" sz="2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2400" b="1" u="none" strike="noStrike" dirty="0">
                          <a:effectLst/>
                        </a:rPr>
                        <a:t>    </a:t>
                      </a:r>
                      <a:r>
                        <a:rPr lang="es-CO" sz="2400" b="1" u="none" strike="noStrike" dirty="0" smtClean="0">
                          <a:effectLst/>
                        </a:rPr>
                        <a:t>1.256.963.753   </a:t>
                      </a:r>
                      <a:endParaRPr lang="es-CO" sz="2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1719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392532"/>
          </a:xfrm>
          <a:prstGeom prst="rect">
            <a:avLst/>
          </a:prstGeom>
        </p:spPr>
      </p:pic>
      <p:pic>
        <p:nvPicPr>
          <p:cNvPr id="2055" name="Imagen 98" descr="Descripción: Descripción: Descripción: C:\Users\SECRETARIA INDUPAL\Downloads\5731073859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0"/>
            <a:ext cx="1381125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Imagen 97" descr="Descripción: Resultado de imagen para logo alcaldia de valledupa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744537" cy="89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1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Segoe UI" pitchFamily="34" charset="0"/>
                <a:ea typeface="Calibri" pitchFamily="34" charset="0"/>
                <a:cs typeface="Segoe UI" pitchFamily="34" charset="0"/>
              </a:rPr>
              <a:t>		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35496" y="-46548"/>
            <a:ext cx="611597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3508375" algn="ctr"/>
                <a:tab pos="5400675" algn="r"/>
                <a:tab pos="7016750" algn="r"/>
              </a:tabLst>
            </a:pPr>
            <a:r>
              <a:rPr kumimoji="0" lang="es-ES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egoe UI" pitchFamily="34" charset="0"/>
                <a:ea typeface="Calibri" pitchFamily="34" charset="0"/>
                <a:cs typeface="Segoe UI" pitchFamily="34" charset="0"/>
              </a:rPr>
              <a:t>		Valledupar</a:t>
            </a:r>
            <a:r>
              <a:rPr kumimoji="0" lang="es-ES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Calibri" pitchFamily="34" charset="0"/>
                <a:cs typeface="Segoe UI" pitchFamily="34" charset="0"/>
              </a:rPr>
              <a:t> </a:t>
            </a:r>
            <a:r>
              <a:rPr kumimoji="0" lang="es-ES" sz="2800" b="1" i="1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Segoe UI" pitchFamily="34" charset="0"/>
                <a:ea typeface="Calibri" pitchFamily="34" charset="0"/>
                <a:cs typeface="Segoe UI" pitchFamily="34" charset="0"/>
              </a:rPr>
              <a:t>Avanza</a:t>
            </a:r>
            <a:r>
              <a:rPr kumimoji="0" lang="es-E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027038" y="547687"/>
            <a:ext cx="50808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PROGRAMAS A DESARROLLAR VIGENCIA 2019</a:t>
            </a:r>
            <a:endParaRPr lang="es-ES" sz="2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183278"/>
              </p:ext>
            </p:extLst>
          </p:nvPr>
        </p:nvGraphicFramePr>
        <p:xfrm>
          <a:off x="179512" y="1095375"/>
          <a:ext cx="8640960" cy="51587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696744"/>
                <a:gridCol w="1944216"/>
              </a:tblGrid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effectLst/>
                        </a:rPr>
                        <a:t>DESCRIPCION/OBJETO CONTRACTUAL</a:t>
                      </a:r>
                      <a:endParaRPr lang="es-CO" sz="18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effectLst/>
                        </a:rPr>
                        <a:t> VALOR TOTAL </a:t>
                      </a:r>
                      <a:endParaRPr lang="es-CO" sz="18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NOMINA DE PERSONAL POR INVERSION (SGP) 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       235,510,627   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APOYO A CLUBES Y EVENTOS DEPORTIVOS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       107,389,373   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 smtClean="0">
                          <a:effectLst/>
                        </a:rPr>
                        <a:t>INCENTIVOS </a:t>
                      </a:r>
                      <a:r>
                        <a:rPr lang="es-CO" sz="1600" u="none" strike="noStrike" dirty="0">
                          <a:effectLst/>
                        </a:rPr>
                        <a:t>ECONOMICOS A DEPORTISTAS DE ALTO RENDIMIENTO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       156,000,000   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ADMINISTRADOR DE PARQUES Y ESCENARIOS DEPORTIVOS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         12,000,000   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PERSONAL DE APOYO A LA GESTION 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>
                          <a:effectLst/>
                        </a:rPr>
                        <a:t>         82,500,000   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ESCUELA INTEGRAL DE FORMACION DEPORTIVA 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       407,000,000   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MUEVETE POR TU SALUD VALLEDUPAR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       237,600,000   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CARRERA ATLETICA DEL 6 DE ENERO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       100,000,000   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COPA ELITE DE BALONCESTO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         80,000,000   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ABIERTO DE VOLEIBOL ARENA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         50,000,000   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JUEGOS SUPERATE INTERCOLEGIADOS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       180,000,000   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BECAS PARA ENTRENAMIENTO DEPORTIVO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>
                          <a:effectLst/>
                        </a:rPr>
                        <a:t>         70,000,000   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VAS, CICLOPASEOS Y SENDERISMO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       100,000,000   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VACACIONES RECREATIVAS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         60,000,000   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 dirty="0">
                          <a:effectLst/>
                        </a:rPr>
                        <a:t>JUEGOS INTERSECTORIALES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         45,000,000   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CPS TRANSPORTE DE DEPORTISTAS (INVERSION)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         80,000,000   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>
                          <a:effectLst/>
                        </a:rPr>
                        <a:t>SUMINISTRO DE INDUMENTARIA DEPORTIVA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         20,000,000   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u="none" strike="noStrike">
                          <a:effectLst/>
                        </a:rPr>
                        <a:t>SUMINISTRO DE IMPLEMENTACION DEPORTIVA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effectLst/>
                        </a:rPr>
                        <a:t>       160,000,000   </a:t>
                      </a:r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r" fontAlgn="ctr"/>
                      <a:r>
                        <a:rPr lang="es-CO" sz="2000" b="1" u="none" strike="noStrike" dirty="0">
                          <a:effectLst/>
                        </a:rPr>
                        <a:t>TOTAL INVERSION</a:t>
                      </a:r>
                      <a:endParaRPr lang="es-CO" sz="20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1" u="none" strike="noStrike" dirty="0">
                          <a:effectLst/>
                        </a:rPr>
                        <a:t>    2,183,000,000   </a:t>
                      </a:r>
                      <a:endParaRPr lang="es-CO" sz="20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6889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392532"/>
          </a:xfrm>
          <a:prstGeom prst="rect">
            <a:avLst/>
          </a:prstGeom>
        </p:spPr>
      </p:pic>
      <p:pic>
        <p:nvPicPr>
          <p:cNvPr id="2055" name="Imagen 98" descr="Descripción: Descripción: Descripción: C:\Users\SECRETARIA INDUPAL\Downloads\5731073859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0"/>
            <a:ext cx="1381125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Imagen 97" descr="Descripción: Resultado de imagen para logo alcaldia de valledupa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744537" cy="89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1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Segoe UI" pitchFamily="34" charset="0"/>
                <a:ea typeface="Calibri" pitchFamily="34" charset="0"/>
                <a:cs typeface="Segoe UI" pitchFamily="34" charset="0"/>
              </a:rPr>
              <a:t>		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35496" y="-46548"/>
            <a:ext cx="611597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3508375" algn="ctr"/>
                <a:tab pos="5400675" algn="r"/>
                <a:tab pos="7016750" algn="r"/>
              </a:tabLst>
            </a:pPr>
            <a:r>
              <a:rPr kumimoji="0" lang="es-ES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egoe UI" pitchFamily="34" charset="0"/>
                <a:ea typeface="Calibri" pitchFamily="34" charset="0"/>
                <a:cs typeface="Segoe UI" pitchFamily="34" charset="0"/>
              </a:rPr>
              <a:t>		Valledupar</a:t>
            </a:r>
            <a:r>
              <a:rPr kumimoji="0" lang="es-ES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Calibri" pitchFamily="34" charset="0"/>
                <a:cs typeface="Segoe UI" pitchFamily="34" charset="0"/>
              </a:rPr>
              <a:t> </a:t>
            </a:r>
            <a:r>
              <a:rPr kumimoji="0" lang="es-ES" sz="2800" b="1" i="1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Segoe UI" pitchFamily="34" charset="0"/>
                <a:ea typeface="Calibri" pitchFamily="34" charset="0"/>
                <a:cs typeface="Segoe UI" pitchFamily="34" charset="0"/>
              </a:rPr>
              <a:t>Avanza</a:t>
            </a:r>
            <a:r>
              <a:rPr kumimoji="0" lang="es-E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65576"/>
              </p:ext>
            </p:extLst>
          </p:nvPr>
        </p:nvGraphicFramePr>
        <p:xfrm>
          <a:off x="195245" y="1844824"/>
          <a:ext cx="8619109" cy="31851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747142"/>
                <a:gridCol w="2871967"/>
              </a:tblGrid>
              <a:tr h="70333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2400" b="1" u="none" strike="noStrike" dirty="0" smtClean="0">
                          <a:effectLst/>
                        </a:rPr>
                        <a:t>PROYECTOS SIN FUENTE DE FINANCIACION VIGENCIA 2019 PRESUPUESTO DE INVERSION</a:t>
                      </a:r>
                      <a:endParaRPr lang="es-CO" sz="2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98330">
                <a:tc>
                  <a:txBody>
                    <a:bodyPr/>
                    <a:lstStyle/>
                    <a:p>
                      <a:pPr algn="l" fontAlgn="ctr"/>
                      <a:r>
                        <a:rPr lang="es-CO" sz="2000" u="none" strike="noStrike" dirty="0">
                          <a:effectLst/>
                        </a:rPr>
                        <a:t>ASISTENCIA AL PROCESO DE PLANEACION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2000" u="none" strike="noStrike" dirty="0">
                          <a:effectLst/>
                        </a:rPr>
                        <a:t>                    </a:t>
                      </a:r>
                      <a:r>
                        <a:rPr lang="es-CO" sz="2000" u="none" strike="noStrike" dirty="0" smtClean="0">
                          <a:effectLst/>
                        </a:rPr>
                        <a:t>33.000.000   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</a:tr>
              <a:tr h="298330">
                <a:tc>
                  <a:txBody>
                    <a:bodyPr/>
                    <a:lstStyle/>
                    <a:p>
                      <a:pPr algn="l" fontAlgn="ctr"/>
                      <a:r>
                        <a:rPr lang="es-CO" sz="2000" u="none" strike="noStrike" dirty="0">
                          <a:effectLst/>
                        </a:rPr>
                        <a:t>MISION INTERNACIONAL ESPAÑA 2019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2000" u="none" strike="noStrike" dirty="0">
                          <a:effectLst/>
                        </a:rPr>
                        <a:t>                  </a:t>
                      </a:r>
                      <a:r>
                        <a:rPr lang="es-CO" sz="2000" u="none" strike="noStrike" dirty="0" smtClean="0">
                          <a:effectLst/>
                        </a:rPr>
                        <a:t>110.036.247   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</a:tr>
              <a:tr h="298330">
                <a:tc>
                  <a:txBody>
                    <a:bodyPr/>
                    <a:lstStyle/>
                    <a:p>
                      <a:pPr algn="l" fontAlgn="ctr"/>
                      <a:r>
                        <a:rPr lang="es-CO" sz="2000" u="none" strike="noStrike" dirty="0">
                          <a:effectLst/>
                        </a:rPr>
                        <a:t>JUEGOS COMUNITARIOS 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2000" u="none" strike="noStrike" dirty="0">
                          <a:effectLst/>
                        </a:rPr>
                        <a:t>               </a:t>
                      </a:r>
                      <a:r>
                        <a:rPr lang="es-CO" sz="2000" u="none" strike="noStrike" dirty="0" smtClean="0">
                          <a:effectLst/>
                        </a:rPr>
                        <a:t>1.000.000.000   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</a:tr>
              <a:tr h="298330">
                <a:tc>
                  <a:txBody>
                    <a:bodyPr/>
                    <a:lstStyle/>
                    <a:p>
                      <a:pPr algn="l" fontAlgn="ctr"/>
                      <a:r>
                        <a:rPr lang="es-CO" sz="2000" u="none" strike="noStrike" dirty="0">
                          <a:effectLst/>
                        </a:rPr>
                        <a:t>FUTBOL DE SALON PROFESIONAL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2000" u="none" strike="noStrike" dirty="0">
                          <a:effectLst/>
                        </a:rPr>
                        <a:t>                  </a:t>
                      </a:r>
                      <a:r>
                        <a:rPr lang="es-CO" sz="2000" u="none" strike="noStrike" dirty="0" smtClean="0">
                          <a:effectLst/>
                        </a:rPr>
                        <a:t>200.000.000   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</a:tr>
              <a:tr h="298330">
                <a:tc>
                  <a:txBody>
                    <a:bodyPr/>
                    <a:lstStyle/>
                    <a:p>
                      <a:pPr algn="l" fontAlgn="ctr"/>
                      <a:r>
                        <a:rPr lang="es-CO" sz="2000" u="none" strike="noStrike" dirty="0">
                          <a:effectLst/>
                        </a:rPr>
                        <a:t>JUEGOS POR LA INFANCIA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2000" u="none" strike="noStrike" dirty="0">
                          <a:effectLst/>
                        </a:rPr>
                        <a:t>                  </a:t>
                      </a:r>
                      <a:r>
                        <a:rPr lang="es-CO" sz="2000" u="none" strike="noStrike" dirty="0" smtClean="0">
                          <a:effectLst/>
                        </a:rPr>
                        <a:t>350.000.000   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</a:tr>
              <a:tr h="279618">
                <a:tc>
                  <a:txBody>
                    <a:bodyPr/>
                    <a:lstStyle/>
                    <a:p>
                      <a:pPr algn="l" fontAlgn="ctr"/>
                      <a:r>
                        <a:rPr lang="es-CO" sz="2000" u="none" strike="noStrike" dirty="0">
                          <a:effectLst/>
                        </a:rPr>
                        <a:t>ELEVAR PREPARACION TEORICA Y NIÑOS AL ESTADIO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2000" u="none" strike="noStrike" dirty="0">
                          <a:effectLst/>
                        </a:rPr>
                        <a:t>                  </a:t>
                      </a:r>
                      <a:r>
                        <a:rPr lang="es-CO" sz="2000" u="none" strike="noStrike" dirty="0" smtClean="0">
                          <a:effectLst/>
                        </a:rPr>
                        <a:t>200.000.000   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</a:tr>
              <a:tr h="529762">
                <a:tc>
                  <a:txBody>
                    <a:bodyPr/>
                    <a:lstStyle/>
                    <a:p>
                      <a:pPr algn="r" fontAlgn="ctr"/>
                      <a:r>
                        <a:rPr lang="es-CO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RECURSOS</a:t>
                      </a:r>
                      <a:r>
                        <a:rPr lang="es-CO" sz="2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QUE SE NECESITAN </a:t>
                      </a:r>
                      <a:endParaRPr lang="es-CO" sz="2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3600" u="none" strike="noStrike" dirty="0">
                          <a:effectLst/>
                        </a:rPr>
                        <a:t>  </a:t>
                      </a:r>
                      <a:r>
                        <a:rPr lang="es-CO" sz="3200" u="none" strike="noStrike" dirty="0" smtClean="0">
                          <a:effectLst/>
                        </a:rPr>
                        <a:t>1.893.036.247  </a:t>
                      </a:r>
                      <a:r>
                        <a:rPr lang="es-CO" sz="3600" u="none" strike="noStrike" dirty="0" smtClean="0">
                          <a:effectLst/>
                        </a:rPr>
                        <a:t> </a:t>
                      </a:r>
                      <a:endParaRPr lang="es-CO" sz="36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93366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392532"/>
          </a:xfrm>
          <a:prstGeom prst="rect">
            <a:avLst/>
          </a:prstGeom>
        </p:spPr>
      </p:pic>
      <p:pic>
        <p:nvPicPr>
          <p:cNvPr id="2055" name="Imagen 98" descr="Descripción: Descripción: Descripción: C:\Users\SECRETARIA INDUPAL\Downloads\5731073859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0"/>
            <a:ext cx="1381125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Imagen 97" descr="Descripción: Resultado de imagen para logo alcaldia de valledupa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744537" cy="89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1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Segoe UI" pitchFamily="34" charset="0"/>
                <a:ea typeface="Calibri" pitchFamily="34" charset="0"/>
                <a:cs typeface="Segoe UI" pitchFamily="34" charset="0"/>
              </a:rPr>
              <a:t>		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35496" y="-46548"/>
            <a:ext cx="611597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3508375" algn="ctr"/>
                <a:tab pos="5400675" algn="r"/>
                <a:tab pos="7016750" algn="r"/>
              </a:tabLst>
            </a:pPr>
            <a:r>
              <a:rPr kumimoji="0" lang="es-ES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egoe UI" pitchFamily="34" charset="0"/>
                <a:ea typeface="Calibri" pitchFamily="34" charset="0"/>
                <a:cs typeface="Segoe UI" pitchFamily="34" charset="0"/>
              </a:rPr>
              <a:t>		Valledupar</a:t>
            </a:r>
            <a:r>
              <a:rPr kumimoji="0" lang="es-ES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Calibri" pitchFamily="34" charset="0"/>
                <a:cs typeface="Segoe UI" pitchFamily="34" charset="0"/>
              </a:rPr>
              <a:t> </a:t>
            </a:r>
            <a:r>
              <a:rPr kumimoji="0" lang="es-ES" sz="2800" b="1" i="1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Segoe UI" pitchFamily="34" charset="0"/>
                <a:ea typeface="Calibri" pitchFamily="34" charset="0"/>
                <a:cs typeface="Segoe UI" pitchFamily="34" charset="0"/>
              </a:rPr>
              <a:t>Avanza</a:t>
            </a:r>
            <a:r>
              <a:rPr kumimoji="0" lang="es-E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326980"/>
              </p:ext>
            </p:extLst>
          </p:nvPr>
        </p:nvGraphicFramePr>
        <p:xfrm>
          <a:off x="473358" y="1916832"/>
          <a:ext cx="8188198" cy="18669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898842"/>
                <a:gridCol w="2289356"/>
              </a:tblGrid>
              <a:tr h="21683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400" b="1" u="none" strike="noStrike" dirty="0">
                          <a:effectLst/>
                        </a:rPr>
                        <a:t>DESCRIPCION/OBJETO CONTRACTUAL</a:t>
                      </a:r>
                      <a:endParaRPr lang="es-CO" sz="2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400" b="1" u="none" strike="noStrike" dirty="0">
                          <a:effectLst/>
                        </a:rPr>
                        <a:t> VALOR TOTAL </a:t>
                      </a:r>
                      <a:endParaRPr lang="es-CO" sz="2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178683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TRANSFERENCIA</a:t>
                      </a:r>
                      <a:r>
                        <a:rPr lang="es-CO" sz="2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INVERSION 2019</a:t>
                      </a:r>
                      <a:endParaRPr lang="es-CO" sz="2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2400" b="1" u="none" strike="noStrike" dirty="0" smtClean="0">
                          <a:effectLst/>
                        </a:rPr>
                        <a:t>2.183.000.000</a:t>
                      </a:r>
                      <a:endParaRPr lang="es-CO" sz="2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</a:tr>
              <a:tr h="216833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2400" b="1" u="none" strike="noStrike" dirty="0" smtClean="0">
                          <a:effectLst/>
                        </a:rPr>
                        <a:t>DINEROS NECESARIOS PARA AQUELLOS PROGRAMAS SIN FUENTE DE FINANCIACION</a:t>
                      </a:r>
                      <a:endParaRPr lang="es-CO" sz="2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2400" b="1" u="none" strike="noStrike" dirty="0" smtClean="0">
                          <a:effectLst/>
                        </a:rPr>
                        <a:t>1.893.036.247</a:t>
                      </a:r>
                      <a:endParaRPr lang="es-CO" sz="2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</a:tr>
              <a:tr h="67876">
                <a:tc>
                  <a:txBody>
                    <a:bodyPr/>
                    <a:lstStyle/>
                    <a:p>
                      <a:pPr algn="r" fontAlgn="ctr"/>
                      <a:r>
                        <a:rPr lang="es-CO" sz="2400" b="1" u="none" strike="noStrike" dirty="0" smtClean="0">
                          <a:effectLst/>
                        </a:rPr>
                        <a:t>VALOR TOTAL INVERSION</a:t>
                      </a:r>
                      <a:endParaRPr lang="es-CO" sz="2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b="1" u="none" strike="noStrike" dirty="0">
                          <a:effectLst/>
                        </a:rPr>
                        <a:t>    </a:t>
                      </a:r>
                      <a:r>
                        <a:rPr lang="es-CO" sz="2400" b="1" u="none" strike="noStrike" dirty="0" smtClean="0">
                          <a:effectLst/>
                        </a:rPr>
                        <a:t>4.076. 036.247  </a:t>
                      </a:r>
                      <a:endParaRPr lang="es-CO" sz="2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05496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392532"/>
          </a:xfrm>
          <a:prstGeom prst="rect">
            <a:avLst/>
          </a:prstGeom>
        </p:spPr>
      </p:pic>
      <p:pic>
        <p:nvPicPr>
          <p:cNvPr id="2055" name="Imagen 98" descr="Descripción: Descripción: Descripción: C:\Users\SECRETARIA INDUPAL\Downloads\5731073859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0"/>
            <a:ext cx="1381125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Imagen 97" descr="Descripción: Resultado de imagen para logo alcaldia de valledupa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744537" cy="89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1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Segoe UI" pitchFamily="34" charset="0"/>
                <a:ea typeface="Calibri" pitchFamily="34" charset="0"/>
                <a:cs typeface="Segoe UI" pitchFamily="34" charset="0"/>
              </a:rPr>
              <a:t>		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35496" y="-46548"/>
            <a:ext cx="611597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3508375" algn="ctr"/>
                <a:tab pos="5400675" algn="r"/>
                <a:tab pos="7016750" algn="r"/>
              </a:tabLst>
            </a:pPr>
            <a:r>
              <a:rPr kumimoji="0" lang="es-ES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egoe UI" pitchFamily="34" charset="0"/>
                <a:ea typeface="Calibri" pitchFamily="34" charset="0"/>
                <a:cs typeface="Segoe UI" pitchFamily="34" charset="0"/>
              </a:rPr>
              <a:t>		Valledupar</a:t>
            </a:r>
            <a:r>
              <a:rPr kumimoji="0" lang="es-ES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Calibri" pitchFamily="34" charset="0"/>
                <a:cs typeface="Segoe UI" pitchFamily="34" charset="0"/>
              </a:rPr>
              <a:t> </a:t>
            </a:r>
            <a:r>
              <a:rPr kumimoji="0" lang="es-ES" sz="2800" b="1" i="1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Segoe UI" pitchFamily="34" charset="0"/>
                <a:ea typeface="Calibri" pitchFamily="34" charset="0"/>
                <a:cs typeface="Segoe UI" pitchFamily="34" charset="0"/>
              </a:rPr>
              <a:t>Avanza</a:t>
            </a:r>
            <a:r>
              <a:rPr kumimoji="0" lang="es-E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2060848"/>
            <a:ext cx="9413225" cy="3723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64555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2396</TotalTime>
  <Words>593</Words>
  <Application>Microsoft Office PowerPoint</Application>
  <PresentationFormat>Presentación en pantalla (4:3)</PresentationFormat>
  <Paragraphs>183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Arial</vt:lpstr>
      <vt:lpstr>Arial Narrow</vt:lpstr>
      <vt:lpstr>Calibri</vt:lpstr>
      <vt:lpstr>Century Gothic</vt:lpstr>
      <vt:lpstr>MS Sans Serif</vt:lpstr>
      <vt:lpstr>Segoe UI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PRENSA</dc:creator>
  <cp:lastModifiedBy>INDUPAL JURIDICA-1</cp:lastModifiedBy>
  <cp:revision>286</cp:revision>
  <cp:lastPrinted>2018-11-07T12:27:01Z</cp:lastPrinted>
  <dcterms:created xsi:type="dcterms:W3CDTF">2017-06-06T22:22:59Z</dcterms:created>
  <dcterms:modified xsi:type="dcterms:W3CDTF">2020-10-13T20:43:12Z</dcterms:modified>
</cp:coreProperties>
</file>