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14"/>
  </p:notesMasterIdLst>
  <p:handoutMasterIdLst>
    <p:handoutMasterId r:id="rId15"/>
  </p:handoutMasterIdLst>
  <p:sldIdLst>
    <p:sldId id="261" r:id="rId5"/>
    <p:sldId id="316" r:id="rId6"/>
    <p:sldId id="315" r:id="rId7"/>
    <p:sldId id="300" r:id="rId8"/>
    <p:sldId id="306" r:id="rId9"/>
    <p:sldId id="318" r:id="rId10"/>
    <p:sldId id="273" r:id="rId11"/>
    <p:sldId id="321" r:id="rId12"/>
    <p:sldId id="322" r:id="rId13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EBE"/>
    <a:srgbClr val="3413AB"/>
    <a:srgbClr val="414477"/>
    <a:srgbClr val="EEEEEE"/>
    <a:srgbClr val="87175F"/>
    <a:srgbClr val="EEC621"/>
    <a:srgbClr val="E58C09"/>
    <a:srgbClr val="43467B"/>
    <a:srgbClr val="AEA422"/>
    <a:srgbClr val="F69E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034" autoAdjust="0"/>
  </p:normalViewPr>
  <p:slideViewPr>
    <p:cSldViewPr>
      <p:cViewPr varScale="1">
        <p:scale>
          <a:sx n="71" d="100"/>
          <a:sy n="71" d="100"/>
        </p:scale>
        <p:origin x="696" y="66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79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>
              <a:latin typeface="Tw Cen MT" panose="020B0602020104020603" pitchFamily="34" charset="0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992038A-94BD-4940-8232-B59662849EF5}" type="datetime1">
              <a:rPr lang="es-ES" smtClean="0">
                <a:latin typeface="Tw Cen MT" panose="020B0602020104020603" pitchFamily="34" charset="0"/>
              </a:rPr>
              <a:t>09/09/2026</a:t>
            </a:fld>
            <a:endParaRPr lang="es-ES">
              <a:latin typeface="Tw Cen MT" panose="020B0602020104020603" pitchFamily="34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>
              <a:latin typeface="Tw Cen MT" panose="020B0602020104020603" pitchFamily="34" charset="0"/>
            </a:endParaRP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es-ES" smtClean="0">
                <a:latin typeface="Tw Cen MT" panose="020B0602020104020603" pitchFamily="34" charset="0"/>
              </a:rPr>
              <a:t>‹Nº›</a:t>
            </a:fld>
            <a:endParaRPr lang="es-ES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AD7E05D5-5313-4A58-ADF1-723C0AC32D87}" type="datetime1">
              <a:rPr lang="es-ES" noProof="0" smtClean="0"/>
              <a:t>08/09/2026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AE5FABD-26C8-4F74-B1E3-45BC91BC9D7B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772FE-19C5-ADE8-5322-FACB9AC75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BB43E88-2624-708F-2BF2-668CC43DA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BC76C7A6-3E5F-9D48-811A-0F1ACC28F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1C78ECCD-774A-67D7-6A59-33C38B944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es-ES" smtClean="0"/>
              <a:pPr rtl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33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FD7E7-F278-BD84-4D03-D7463A7C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4D0573C-4C67-E9F2-A497-269881961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notas 2">
            <a:extLst>
              <a:ext uri="{FF2B5EF4-FFF2-40B4-BE49-F238E27FC236}">
                <a16:creationId xmlns:a16="http://schemas.microsoft.com/office/drawing/2014/main" id="{11DD1A02-8E3D-0872-EC20-9BB35DED03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9EA29C66-CAA2-A536-70B0-CC20CB34D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es-ES" smtClean="0"/>
              <a:pPr rtl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3258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es-ES" smtClean="0"/>
              <a:pPr rtl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598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es-ES" smtClean="0"/>
              <a:pPr rtl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2231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es-ES" smtClean="0"/>
              <a:pPr rtl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es-ES" smtClean="0"/>
              <a:pPr rtl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3878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es-ES" smtClean="0"/>
              <a:pPr rtl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3415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Amarillo oscu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Marcador de tex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es-ES" noProof="0"/>
              <a:t>I</a:t>
            </a:r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es-ES" noProof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es-ES" noProof="0"/>
          </a:p>
        </p:txBody>
      </p:sp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de título_Amarillo oscu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Marcador de tex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es-ES" noProof="0"/>
              <a:t>I</a:t>
            </a:r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es-ES" noProof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es-ES" noProof="0"/>
          </a:p>
        </p:txBody>
      </p:sp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apositiva de título_Amarillo oscu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0" name="Marcador de tex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13" name="Marcador de texto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4" name="Marcador de texto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apositiva de título_Amarillo oscu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7" name="Marcador de tex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iapositiva de título_Amarillo oscur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2" name="Marcador de tex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0" name="Marcador de tex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de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4" name="Marcador de posición de número de diapositiva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fasis en el título: sub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3" name="Marcador de posición de número de diapositiva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sub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3" name="Marcador de posición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Az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Verdem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Naran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Azul cla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Azul_Aplicar parche triangular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subtítulo, 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posición de imagen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del subtítulo e imagen, y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del subtítulo e imagen, y barra blanc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2" name="Marcador de texto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6" name="Marcador de posición de número de diapositiva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del subtítulo, de la imagen horizontal en dos y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3" name="Marcador de posición de número de diapositiva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del subtítulo, de la imagen en dos y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3" name="Marcador de posición de número de diapositiva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e la imagen en dos, el contenido y la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2" name="Marcador de posición de número de diapositiva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e la imagen en dos, el contenido de la columna y la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2" name="Marcador de contenid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4" name="Marcador de posición de número de diapositiva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de la imagen en dos, el contenido de la columna y la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3" name="Marcador de texto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2" name="Marcador de contenid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Contenido importante</a:t>
            </a:r>
          </a:p>
        </p:txBody>
      </p:sp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15" name="Marcador de número de diapositiva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e la imagen en dos y de varias imágenes, el contenido de la columna y la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4" name="Marcador de posición de imagen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5" name="Marcador de posición de imagen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6" name="Marcador de posición de imagen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mpleta con barr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mp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mp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Contenido importante</a:t>
            </a:r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mpl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6" name="Marcador de tex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Contenido importante</a:t>
            </a:r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, contenido del subtítulo, de la imagen en dos y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2" name="Marcador de contenid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3" name="Marcador de tex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4" name="Marcador de posición de imagen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15" name="Marcador de posición de imagen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17" name="Marcador de posición de número de diapositiva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, contenido del subtítulo, de la imagen en dos y barra de forma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2" name="Marcador de contenid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3" name="Marcador de tex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4" name="Marcador de posición de imagen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15" name="Marcador de posición de imagen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16" name="Marcador de contenido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9" name="Marcador de posición de imagen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1" name="Marcador de posición de número de diapositiva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e icono de contenido 2 fi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es-ES" noProof="0"/>
              <a:t>Texto descriptivo 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4" name="Marcador de posición de imagen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0" name="Marcador de contenid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es-ES" noProof="0"/>
              <a:t>Texto descriptivo </a:t>
            </a:r>
          </a:p>
        </p:txBody>
      </p:sp>
      <p:sp>
        <p:nvSpPr>
          <p:cNvPr id="21" name="Marcador de tex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22" name="Marcador de posición de imagen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e icono de contenido 3 fi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es-ES" noProof="0"/>
              <a:t>Texto descriptivo 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547465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4" name="Marcador de posición de imagen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0" name="Marcador de contenid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es-ES" noProof="0"/>
              <a:t>Texto descriptivo </a:t>
            </a:r>
          </a:p>
        </p:txBody>
      </p:sp>
      <p:sp>
        <p:nvSpPr>
          <p:cNvPr id="21" name="Marcador de tex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680800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22" name="Marcador de posición de imagen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3" name="Marcador de contenid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es-ES" noProof="0"/>
              <a:t>Texto descriptivo 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814136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es-ES" noProof="0"/>
              <a:t>AGREGAR TEXTO ADICIONAL </a:t>
            </a:r>
          </a:p>
        </p:txBody>
      </p:sp>
      <p:sp>
        <p:nvSpPr>
          <p:cNvPr id="19" name="Marcador de posición de imagen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o de contenido 3 filas a aplicar parche de título lat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Texto descriptivo 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14" name="Marcador de posición de imagen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20" name="Marcador de contenid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Texto descriptivo </a:t>
            </a:r>
          </a:p>
        </p:txBody>
      </p:sp>
      <p:sp>
        <p:nvSpPr>
          <p:cNvPr id="21" name="Marcador de tex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22" name="Marcador de posición de imagen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3" name="Marcador de contenid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es-ES" noProof="0"/>
              <a:t>Texto descriptivo 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19" name="Marcador de posición de imagen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Icono</a:t>
            </a:r>
          </a:p>
        </p:txBody>
      </p:sp>
      <p:sp>
        <p:nvSpPr>
          <p:cNvPr id="35" name="Forma libre: Forma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 a aplicar parche de título lat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arcador de posición de imagen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 1</a:t>
            </a:r>
          </a:p>
        </p:txBody>
      </p:sp>
      <p:sp>
        <p:nvSpPr>
          <p:cNvPr id="30" name="Marcador de posición de imagen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 2</a:t>
            </a:r>
          </a:p>
        </p:txBody>
      </p:sp>
      <p:sp>
        <p:nvSpPr>
          <p:cNvPr id="31" name="Marcador de posición de imagen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 3</a:t>
            </a:r>
          </a:p>
        </p:txBody>
      </p:sp>
      <p:sp>
        <p:nvSpPr>
          <p:cNvPr id="32" name="Marcador de tex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33" name="Marcador de texto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35" name="Marcador de texto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arcador de posición de imagen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32" name="Marcador de tex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Marcador de posición de imagen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6" name="Marcador de posición de imagen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7" name="Marcador de posición de imagen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o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Marcador de posición de imagen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42" name="Marcador de posición de imagen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43" name="Marcador de posición de imagen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44" name="Marcador de texto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5" name="Marcador de texto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6" name="Marcador de texto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7" name="Marcador de texto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8" name="Marcador de texto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9" name="Marcador de texto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Marcador de posición de imagen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0" name="Marcador de tex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12" name="Marcador de tex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ción de imagen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8" name="Marcador de tex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9" name="Marcador de posición de imagen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0" name="Marcador de tex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1" name="Marcador de tex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2" name="Marcador de posición de imagen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3" name="Marcador de tex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4" name="Marcador de tex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5" name="Marcador de posición de imagen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6" name="Marcador de tex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7" name="Marcador de tex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8" name="Marcador de posición de imagen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9" name="Marcador de tex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30" name="Marcador de tex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Organigram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Marcador de posición de imagen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0" name="Marcador de tex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12" name="Marcador de tex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ción de imagen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8" name="Marcador de tex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9" name="Marcador de posición de imagen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0" name="Marcador de tex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1" name="Marcador de tex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2" name="Marcador de posición de imagen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3" name="Marcador de tex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4" name="Marcador de tex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5" name="Marcador de posición de imagen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6" name="Marcador de tex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7" name="Marcador de tex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8" name="Marcador de posición de imagen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9" name="Marcador de tex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30" name="Marcador de tex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31" name="Marcador de posición de imagen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32" name="Marcador de tex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33" name="Marcador de tex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ÍTULO_Organigrama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número de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Forma libre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Marcador de posición de imagen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0" name="Marcador de tex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AGREGAR TEXTO </a:t>
            </a:r>
          </a:p>
        </p:txBody>
      </p:sp>
      <p:sp>
        <p:nvSpPr>
          <p:cNvPr id="12" name="Marcador de tex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arcador de posición de imagen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8" name="Marcador de tex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19" name="Marcador de posición de imagen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0" name="Marcador de tex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1" name="Marcador de tex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2" name="Marcador de posición de imagen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3" name="Marcador de tex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4" name="Marcador de tex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5" name="Marcador de posición de imagen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6" name="Marcador de tex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7" name="Marcador de tex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28" name="Marcador de posición de imagen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9" name="Marcador de tex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30" name="Marcador de tex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31" name="Marcador de posición de imagen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32" name="Marcador de tex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33" name="Marcador de tex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arcador de posición de imagen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39" name="Marcador de texto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0" name="Marcador de texto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41" name="Marcador de posición de imagen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42" name="Marcador de texto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3" name="Marcador de texto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44" name="Marcador de posición de imagen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45" name="Marcador de texto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6" name="Marcador de texto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  <p:sp>
        <p:nvSpPr>
          <p:cNvPr id="47" name="Marcador de posición de imagen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48" name="Marcador de texto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49" name="Marcador de texto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Descripción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título a aplicar parche de título lat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5" name="Forma libre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yenda de la imagen Content_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de imagen Content_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arcador de posición de imagen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7" name="Marcador de tex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6" name="Marcador de texto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7" name="Marcador de tex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7" name="Marcador de tex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7" name="Marcador de tex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7" name="Marcador de tex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erre: agradecimiento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Marcador de tex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es-ES" noProof="0"/>
              <a:t>I</a:t>
            </a:r>
          </a:p>
        </p:txBody>
      </p:sp>
      <p:sp>
        <p:nvSpPr>
          <p:cNvPr id="48" name="Forma libre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9" name="Forma libre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es-ES" noProof="0"/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Gracias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es-ES" noProof="0"/>
          </a:p>
        </p:txBody>
      </p:sp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erre: agradecimien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arcador de posición de imagen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27" name="Marcador de tex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erre: agradecimiento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2" name="Marcador de tex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0" name="Marcador de tex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es-ES" noProof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erre: agradecimiento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es-ES" noProof="0"/>
              <a:t>Gracias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erre: agradecimien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Insertar imagen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es-ES" noProof="0"/>
              <a:t>Gracias</a:t>
            </a:r>
          </a:p>
        </p:txBody>
      </p:sp>
      <p:sp>
        <p:nvSpPr>
          <p:cNvPr id="7" name="Marcador de tex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  <p:sp>
        <p:nvSpPr>
          <p:cNvPr id="8" name="Marcador de tex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es-ES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065ED82A-A69D-C59A-9ECB-9B2641813E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289" b="1289"/>
          <a:stretch>
            <a:fillRect/>
          </a:stretch>
        </p:blipFill>
        <p:spPr/>
      </p:pic>
      <p:sp>
        <p:nvSpPr>
          <p:cNvPr id="285" name="Marcador de texto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solidFill>
            <a:srgbClr val="FF0000"/>
          </a:solidFill>
        </p:spPr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286" name="Marcador de texto 285">
            <a:extLst>
              <a:ext uri="{FF2B5EF4-FFF2-40B4-BE49-F238E27FC236}">
                <a16:creationId xmlns:a16="http://schemas.microsoft.com/office/drawing/2014/main" id="{9626180B-FF05-48CF-BFB3-C95C9B5DAB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59707" y="2554355"/>
            <a:ext cx="5777458" cy="3827512"/>
          </a:xfrm>
          <a:solidFill>
            <a:srgbClr val="270EBE"/>
          </a:solidFill>
        </p:spPr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7833" y="3200562"/>
            <a:ext cx="5864382" cy="2275238"/>
          </a:xfrm>
        </p:spPr>
        <p:txBody>
          <a:bodyPr rtlCol="0"/>
          <a:lstStyle/>
          <a:p>
            <a:pPr rtl="0"/>
            <a:r>
              <a:rPr lang="es-ES" dirty="0"/>
              <a:t>Mipg – sistema integrado de gestión </a:t>
            </a:r>
            <a:br>
              <a:rPr lang="es-ES" dirty="0"/>
            </a:br>
            <a:endParaRPr lang="es-ES" dirty="0"/>
          </a:p>
        </p:txBody>
      </p:sp>
      <p:sp>
        <p:nvSpPr>
          <p:cNvPr id="7" name="Subtítulo 6">
            <a:extLst>
              <a:ext uri="{FF2B5EF4-FFF2-40B4-BE49-F238E27FC236}">
                <a16:creationId xmlns:a16="http://schemas.microsoft.com/office/drawing/2014/main" id="{606F8B2E-A7F5-4413-BEED-BFF7C3D9F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33243" y="4652726"/>
            <a:ext cx="5390555" cy="1463040"/>
          </a:xfrm>
        </p:spPr>
        <p:txBody>
          <a:bodyPr rtlCol="0"/>
          <a:lstStyle/>
          <a:p>
            <a:r>
              <a:rPr lang="es-CO" b="1" dirty="0"/>
              <a:t> INSTITUTO DE DEPORTE, RECREACIÓN Y </a:t>
            </a:r>
            <a:endParaRPr lang="es-CO" dirty="0"/>
          </a:p>
          <a:p>
            <a:r>
              <a:rPr lang="es-CO" b="1" dirty="0"/>
              <a:t>ACTIVIDAD FISICA DE VALLEDUPAR</a:t>
            </a:r>
            <a:endParaRPr lang="es-CO" dirty="0"/>
          </a:p>
          <a:p>
            <a:r>
              <a:rPr lang="es-CO" b="1" dirty="0"/>
              <a:t> INDER-Valledupar.</a:t>
            </a:r>
          </a:p>
          <a:p>
            <a:r>
              <a:rPr lang="es-ES" dirty="0"/>
              <a:t>Oficina de Planeación</a:t>
            </a:r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AEAA6-91B6-F58E-3B0C-F2CE17630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616E0688-8032-FA82-DF5E-5EF7F39C2E5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1500" r="11500"/>
          <a:stretch>
            <a:fillRect/>
          </a:stretch>
        </p:blipFill>
        <p:spPr/>
      </p:pic>
      <p:sp>
        <p:nvSpPr>
          <p:cNvPr id="43" name="Título 42">
            <a:extLst>
              <a:ext uri="{FF2B5EF4-FFF2-40B4-BE49-F238E27FC236}">
                <a16:creationId xmlns:a16="http://schemas.microsoft.com/office/drawing/2014/main" id="{319AE04B-88C1-72F5-4881-F811765FE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4556" y="874921"/>
            <a:ext cx="4929514" cy="1206624"/>
          </a:xfrm>
        </p:spPr>
        <p:txBody>
          <a:bodyPr rtlCol="0"/>
          <a:lstStyle/>
          <a:p>
            <a:r>
              <a:rPr lang="es-ES" sz="3200" b="1" dirty="0">
                <a:solidFill>
                  <a:srgbClr val="FF0000"/>
                </a:solidFill>
              </a:rPr>
              <a:t>¿Qué es mipg?</a:t>
            </a:r>
            <a:endParaRPr lang="es-CO" sz="2400" dirty="0">
              <a:solidFill>
                <a:srgbClr val="FF0000"/>
              </a:solidFill>
            </a:endParaRPr>
          </a:p>
        </p:txBody>
      </p:sp>
      <p:sp>
        <p:nvSpPr>
          <p:cNvPr id="44" name="Subtítulo 43">
            <a:extLst>
              <a:ext uri="{FF2B5EF4-FFF2-40B4-BE49-F238E27FC236}">
                <a16:creationId xmlns:a16="http://schemas.microsoft.com/office/drawing/2014/main" id="{1248330C-102D-2065-6AD0-5C1261372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0821" y="1659868"/>
            <a:ext cx="5088505" cy="1584176"/>
          </a:xfrm>
        </p:spPr>
        <p:txBody>
          <a:bodyPr rtlCol="0">
            <a:normAutofit fontScale="925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MIPG es el Modelo Integrado de Planeación y Gestión. Su propósito es orientar a las entidades públicas para que puedan generar mejores resultados, prestar mejores servicios y responder de manera adecuada a las necesidades de la ciudadanía.</a:t>
            </a:r>
            <a:endParaRPr lang="es-C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ítulo 42">
            <a:extLst>
              <a:ext uri="{FF2B5EF4-FFF2-40B4-BE49-F238E27FC236}">
                <a16:creationId xmlns:a16="http://schemas.microsoft.com/office/drawing/2014/main" id="{0BF79449-BDFB-717E-7672-3C2C94D2C3EE}"/>
              </a:ext>
            </a:extLst>
          </p:cNvPr>
          <p:cNvSpPr txBox="1">
            <a:spLocks/>
          </p:cNvSpPr>
          <p:nvPr/>
        </p:nvSpPr>
        <p:spPr>
          <a:xfrm>
            <a:off x="5519936" y="3393699"/>
            <a:ext cx="6314134" cy="12066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b="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rgbClr val="FF0000"/>
                </a:solidFill>
              </a:rPr>
              <a:t>¿COMO LO EJECUTAMOS EN INDER?</a:t>
            </a:r>
            <a:endParaRPr lang="es-CO" sz="3200" dirty="0">
              <a:solidFill>
                <a:srgbClr val="FF0000"/>
              </a:solidFill>
            </a:endParaRPr>
          </a:p>
        </p:txBody>
      </p:sp>
      <p:sp>
        <p:nvSpPr>
          <p:cNvPr id="5" name="Subtítulo 43">
            <a:extLst>
              <a:ext uri="{FF2B5EF4-FFF2-40B4-BE49-F238E27FC236}">
                <a16:creationId xmlns:a16="http://schemas.microsoft.com/office/drawing/2014/main" id="{78DF3358-9477-70CB-07AC-8D104BC0A1C9}"/>
              </a:ext>
            </a:extLst>
          </p:cNvPr>
          <p:cNvSpPr txBox="1">
            <a:spLocks/>
          </p:cNvSpPr>
          <p:nvPr/>
        </p:nvSpPr>
        <p:spPr>
          <a:xfrm>
            <a:off x="6569571" y="4450891"/>
            <a:ext cx="5264499" cy="23766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se planea una actividad </a:t>
            </a:r>
            <a:endParaRPr lang="es-C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se gestionan los recursos para realizarla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existe una atención al ciudadano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existe una contratación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se administra el Talento Humano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Cuando se realiza un seguimiento y se evalúan los resultados </a:t>
            </a:r>
          </a:p>
        </p:txBody>
      </p:sp>
      <p:pic>
        <p:nvPicPr>
          <p:cNvPr id="1030" name="Picture 6" descr="Ejecución - Iconos gratis de negocio">
            <a:extLst>
              <a:ext uri="{FF2B5EF4-FFF2-40B4-BE49-F238E27FC236}">
                <a16:creationId xmlns:a16="http://schemas.microsoft.com/office/drawing/2014/main" id="{6BA9362D-2AD6-BF3A-C874-4B5BDCD83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117" y="4280182"/>
            <a:ext cx="2376626" cy="23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18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E4219-D8F2-C458-51AE-F589DD189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>
            <a:extLst>
              <a:ext uri="{FF2B5EF4-FFF2-40B4-BE49-F238E27FC236}">
                <a16:creationId xmlns:a16="http://schemas.microsoft.com/office/drawing/2014/main" id="{390AF5DA-93EA-A977-2564-32ACB638208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24389" r="24389"/>
          <a:stretch>
            <a:fillRect/>
          </a:stretch>
        </p:blipFill>
        <p:spPr/>
      </p:pic>
      <p:sp>
        <p:nvSpPr>
          <p:cNvPr id="44" name="Subtítulo 43">
            <a:extLst>
              <a:ext uri="{FF2B5EF4-FFF2-40B4-BE49-F238E27FC236}">
                <a16:creationId xmlns:a16="http://schemas.microsoft.com/office/drawing/2014/main" id="{585DC426-13A0-9274-6376-C388DBB10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04112" y="2492896"/>
            <a:ext cx="4648200" cy="3331604"/>
          </a:xfrm>
        </p:spPr>
        <p:txBody>
          <a:bodyPr rtlCol="0">
            <a:no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kern="100" dirty="0">
                <a:effectLst/>
                <a:latin typeface="Agenda Regular" panose="02000603040000020004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es-ES" b="1" kern="100" dirty="0">
                <a:effectLst/>
                <a:latin typeface="Agenda Regular" panose="02000603040000020004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Relación Estado-Ciudadanías: </a:t>
            </a:r>
            <a:r>
              <a:rPr lang="es-ES" sz="1400" kern="100" dirty="0">
                <a:effectLst/>
                <a:latin typeface="Agenda Regular" panose="02000603040000020004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s-ES" sz="1600" dirty="0"/>
              <a:t>ómo nos relacionamos y respondemos a la ciudadanía.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b="1" kern="100" dirty="0">
                <a:latin typeface="Agenda Regular" panose="02000603040000020004" pitchFamily="50" charset="0"/>
                <a:cs typeface="Times New Roman" panose="02020603050405020304" pitchFamily="18" charset="0"/>
              </a:rPr>
              <a:t>2. Gestión del Conocimiento, la Innovación y la Memoria Pública: C</a:t>
            </a:r>
            <a:r>
              <a:rPr lang="es-ES" sz="1600" dirty="0"/>
              <a:t>ómo aprovechamos lo que aprendemos y generamos conocimiento.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b="1" kern="100" dirty="0">
                <a:latin typeface="Agenda Regular" panose="02000603040000020004" pitchFamily="50" charset="0"/>
                <a:cs typeface="Times New Roman" panose="02020603050405020304" pitchFamily="18" charset="0"/>
              </a:rPr>
              <a:t>3. Gestión del Talento Humano:  </a:t>
            </a:r>
            <a:r>
              <a:rPr lang="es-ES" dirty="0"/>
              <a:t>las personas que hacen posible la gestión.</a:t>
            </a:r>
            <a:endParaRPr lang="es-ES" b="1" kern="100" dirty="0">
              <a:latin typeface="Agenda Regular" panose="02000603040000020004" pitchFamily="50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b="1" kern="100" dirty="0">
                <a:latin typeface="Agenda Regular" panose="02000603040000020004" pitchFamily="50" charset="0"/>
                <a:cs typeface="Times New Roman" panose="02020603050405020304" pitchFamily="18" charset="0"/>
              </a:rPr>
              <a:t>4. Seguimiento, Evaluación y Control Integral: C</a:t>
            </a:r>
            <a:r>
              <a:rPr lang="es-ES" dirty="0"/>
              <a:t>ómo verificamos si estamos cumpliendo y qué debemos mejorar.</a:t>
            </a:r>
            <a:endParaRPr lang="es-ES" b="1" kern="100" dirty="0">
              <a:latin typeface="Agenda Regular" panose="02000603040000020004" pitchFamily="50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b="1" kern="100" dirty="0">
                <a:latin typeface="Agenda Regular" panose="02000603040000020004" pitchFamily="50" charset="0"/>
                <a:cs typeface="Times New Roman" panose="02020603050405020304" pitchFamily="18" charset="0"/>
              </a:rPr>
              <a:t>5. Fortalecimiento Institucional: </a:t>
            </a:r>
            <a:r>
              <a:rPr lang="es-ES" dirty="0"/>
              <a:t>cómo fortalecemos nuestra capacidad para cumplir nuestra misión.</a:t>
            </a:r>
            <a:endParaRPr lang="es-ES" b="1" kern="100" dirty="0">
              <a:latin typeface="Agenda Regular" panose="02000603040000020004" pitchFamily="50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b="1" kern="100" dirty="0">
                <a:latin typeface="Agenda Regular" panose="02000603040000020004" pitchFamily="50" charset="0"/>
                <a:cs typeface="Times New Roman" panose="02020603050405020304" pitchFamily="18" charset="0"/>
              </a:rPr>
              <a:t>6.  Direccionamiento Estratégico y Planeación: </a:t>
            </a:r>
            <a:r>
              <a:rPr lang="es-ES" dirty="0"/>
              <a:t>hacia dónde vamos y cómo vamos a llegar.</a:t>
            </a:r>
            <a:endParaRPr lang="es-CO" b="1" kern="100" dirty="0">
              <a:latin typeface="Agenda Regular" panose="02000603040000020004" pitchFamily="50" charset="0"/>
              <a:cs typeface="Times New Roman" panose="02020603050405020304" pitchFamily="18" charset="0"/>
            </a:endParaRPr>
          </a:p>
        </p:txBody>
      </p:sp>
      <p:sp>
        <p:nvSpPr>
          <p:cNvPr id="6" name="Título 11">
            <a:extLst>
              <a:ext uri="{FF2B5EF4-FFF2-40B4-BE49-F238E27FC236}">
                <a16:creationId xmlns:a16="http://schemas.microsoft.com/office/drawing/2014/main" id="{93E6E496-FD95-5E39-06CE-C7C3EC067DC8}"/>
              </a:ext>
            </a:extLst>
          </p:cNvPr>
          <p:cNvSpPr txBox="1">
            <a:spLocks/>
          </p:cNvSpPr>
          <p:nvPr/>
        </p:nvSpPr>
        <p:spPr>
          <a:xfrm>
            <a:off x="7320136" y="1033500"/>
            <a:ext cx="4648200" cy="771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b="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rgbClr val="FF0000"/>
                </a:solidFill>
              </a:rPr>
              <a:t>Las 6 dimensiones de mipg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46617A4-25C8-89C5-C0B9-099895461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5" y="1876490"/>
            <a:ext cx="7064141" cy="397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7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006" y="1007731"/>
            <a:ext cx="12580417" cy="707886"/>
          </a:xfrm>
        </p:spPr>
        <p:txBody>
          <a:bodyPr rtlCol="0">
            <a:normAutofit/>
          </a:bodyPr>
          <a:lstStyle/>
          <a:p>
            <a:pPr algn="ctr" rtl="0"/>
            <a:r>
              <a:rPr lang="es-CO" b="1" dirty="0">
                <a:solidFill>
                  <a:srgbClr val="FF0000"/>
                </a:solidFill>
              </a:rPr>
              <a:t>¿Cómo funciona MIPG?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4" name="Marcador de texto 23">
            <a:extLst>
              <a:ext uri="{FF2B5EF4-FFF2-40B4-BE49-F238E27FC236}">
                <a16:creationId xmlns:a16="http://schemas.microsoft.com/office/drawing/2014/main" id="{2BE63BA8-EAF4-4B88-8D23-BEF6AA60CC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46335" y="1488344"/>
            <a:ext cx="4937760" cy="3230801"/>
          </a:xfrm>
        </p:spPr>
        <p:txBody>
          <a:bodyPr rtlCol="0"/>
          <a:lstStyle/>
          <a:p>
            <a:pPr marL="342900" indent="-342900" algn="just">
              <a:buAutoNum type="arabicPeriod"/>
            </a:pPr>
            <a:r>
              <a:rPr lang="es-CO" dirty="0">
                <a:solidFill>
                  <a:schemeClr val="tx1"/>
                </a:solidFill>
                <a:effectLst/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Institucionalidad: </a:t>
            </a:r>
            <a:r>
              <a:rPr lang="es-ES" sz="1800" b="0" dirty="0">
                <a:solidFill>
                  <a:schemeClr val="tx1"/>
                </a:solidFill>
                <a:effectLst/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Define reglas, responsabilidades y coordinación para que el Modelo funcione.</a:t>
            </a:r>
            <a:endParaRPr lang="es-CO" sz="1800" b="0" dirty="0">
              <a:solidFill>
                <a:schemeClr val="tx1"/>
              </a:solidFill>
              <a:latin typeface="Agenda Regular" panose="02000603040000020004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s-CO" dirty="0">
                <a:solidFill>
                  <a:schemeClr val="tx1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Operación: </a:t>
            </a:r>
            <a:r>
              <a:rPr lang="es-ES" sz="1800" b="0" dirty="0">
                <a:solidFill>
                  <a:schemeClr val="tx1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Las 6 dimensiones y sus políticas se implementan de forma articulada.</a:t>
            </a:r>
            <a:r>
              <a:rPr lang="es-CO" sz="1800" b="0" dirty="0">
                <a:solidFill>
                  <a:schemeClr val="tx1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AutoNum type="arabicPeriod"/>
            </a:pPr>
            <a:r>
              <a:rPr lang="es-CO" dirty="0">
                <a:solidFill>
                  <a:schemeClr val="tx1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Medición: </a:t>
            </a:r>
            <a:r>
              <a:rPr lang="es-ES" sz="1800" b="0" dirty="0">
                <a:solidFill>
                  <a:schemeClr val="tx1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La Medición del Desempeño Institucional permite conocer avances y resultados.</a:t>
            </a:r>
          </a:p>
        </p:txBody>
      </p:sp>
      <p:pic>
        <p:nvPicPr>
          <p:cNvPr id="2052" name="Picture 4" descr="EL CICLO PHVA PARA TOMA DE DECISIONES – Revista Asesores">
            <a:extLst>
              <a:ext uri="{FF2B5EF4-FFF2-40B4-BE49-F238E27FC236}">
                <a16:creationId xmlns:a16="http://schemas.microsoft.com/office/drawing/2014/main" id="{FCB08FAA-4B10-099B-F190-256E189C9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36" y="1190655"/>
            <a:ext cx="5040787" cy="504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1">
            <a:extLst>
              <a:ext uri="{FF2B5EF4-FFF2-40B4-BE49-F238E27FC236}">
                <a16:creationId xmlns:a16="http://schemas.microsoft.com/office/drawing/2014/main" id="{B35715A3-D5C2-5E7F-2476-12BB88C1F71A}"/>
              </a:ext>
            </a:extLst>
          </p:cNvPr>
          <p:cNvSpPr txBox="1">
            <a:spLocks/>
          </p:cNvSpPr>
          <p:nvPr/>
        </p:nvSpPr>
        <p:spPr>
          <a:xfrm>
            <a:off x="229272" y="6234945"/>
            <a:ext cx="5290664" cy="4806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b="1" dirty="0"/>
              <a:t>Ciclo de mejora continua</a:t>
            </a:r>
          </a:p>
          <a:p>
            <a:pPr algn="ctr"/>
            <a:endParaRPr lang="es-ES" b="1" dirty="0"/>
          </a:p>
        </p:txBody>
      </p:sp>
      <p:sp>
        <p:nvSpPr>
          <p:cNvPr id="6" name="Marcador de texto 23">
            <a:extLst>
              <a:ext uri="{FF2B5EF4-FFF2-40B4-BE49-F238E27FC236}">
                <a16:creationId xmlns:a16="http://schemas.microsoft.com/office/drawing/2014/main" id="{1D0D614B-6EB8-4038-E210-2C383C824D3F}"/>
              </a:ext>
            </a:extLst>
          </p:cNvPr>
          <p:cNvSpPr txBox="1">
            <a:spLocks/>
          </p:cNvSpPr>
          <p:nvPr/>
        </p:nvSpPr>
        <p:spPr>
          <a:xfrm>
            <a:off x="5573796" y="5476448"/>
            <a:ext cx="4937760" cy="22558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6600" b="0" dirty="0">
                <a:solidFill>
                  <a:srgbClr val="FF0000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ES" sz="1800" b="0" dirty="0">
                <a:solidFill>
                  <a:schemeClr val="tx1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Marcador de texto 23">
            <a:extLst>
              <a:ext uri="{FF2B5EF4-FFF2-40B4-BE49-F238E27FC236}">
                <a16:creationId xmlns:a16="http://schemas.microsoft.com/office/drawing/2014/main" id="{DE2DC3C5-A67E-656B-8676-F0FE1DCD1612}"/>
              </a:ext>
            </a:extLst>
          </p:cNvPr>
          <p:cNvSpPr txBox="1">
            <a:spLocks/>
          </p:cNvSpPr>
          <p:nvPr/>
        </p:nvSpPr>
        <p:spPr>
          <a:xfrm>
            <a:off x="6312024" y="3861047"/>
            <a:ext cx="4937760" cy="323080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800" b="0" dirty="0">
                <a:solidFill>
                  <a:schemeClr val="tx1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Primero debemos planear qué queremos lograr, con qué recursos contamos y qué actividades vamos a desarrollar. Luego ejecutamos. Después medimos los resultados y finalmente analizamos qué funcionó, qué no funcionó y qué debemos ajustar.</a:t>
            </a:r>
          </a:p>
        </p:txBody>
      </p:sp>
      <p:sp>
        <p:nvSpPr>
          <p:cNvPr id="9" name="Marcador de texto 23">
            <a:extLst>
              <a:ext uri="{FF2B5EF4-FFF2-40B4-BE49-F238E27FC236}">
                <a16:creationId xmlns:a16="http://schemas.microsoft.com/office/drawing/2014/main" id="{0940EFAD-D659-0DAF-5F4F-CCFF8C4996CE}"/>
              </a:ext>
            </a:extLst>
          </p:cNvPr>
          <p:cNvSpPr txBox="1">
            <a:spLocks/>
          </p:cNvSpPr>
          <p:nvPr/>
        </p:nvSpPr>
        <p:spPr>
          <a:xfrm>
            <a:off x="10992544" y="6632417"/>
            <a:ext cx="4937760" cy="22558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" sz="16600" b="0" dirty="0">
                <a:solidFill>
                  <a:srgbClr val="FF0000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s-ES" sz="1800" b="0" dirty="0">
                <a:solidFill>
                  <a:schemeClr val="tx1"/>
                </a:solidFill>
                <a:latin typeface="Agenda Regular" panose="02000603040000020004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5175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posición de imagen 5">
            <a:extLst>
              <a:ext uri="{FF2B5EF4-FFF2-40B4-BE49-F238E27FC236}">
                <a16:creationId xmlns:a16="http://schemas.microsoft.com/office/drawing/2014/main" id="{53693E37-81B6-4649-0583-1465A451632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19588" r="19588"/>
          <a:stretch>
            <a:fillRect/>
          </a:stretch>
        </p:blipFill>
        <p:spPr/>
      </p:pic>
      <p:sp>
        <p:nvSpPr>
          <p:cNvPr id="3" name="Título 11">
            <a:extLst>
              <a:ext uri="{FF2B5EF4-FFF2-40B4-BE49-F238E27FC236}">
                <a16:creationId xmlns:a16="http://schemas.microsoft.com/office/drawing/2014/main" id="{326AB370-4DB6-FF3D-C08C-5AC7CC5F8801}"/>
              </a:ext>
            </a:extLst>
          </p:cNvPr>
          <p:cNvSpPr txBox="1">
            <a:spLocks/>
          </p:cNvSpPr>
          <p:nvPr/>
        </p:nvSpPr>
        <p:spPr>
          <a:xfrm>
            <a:off x="6675965" y="980728"/>
            <a:ext cx="544765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b="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400" b="1" dirty="0">
                <a:solidFill>
                  <a:schemeClr val="bg1"/>
                </a:solidFill>
              </a:rPr>
              <a:t>Mipg + Sistema integrado de gestión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DF410D6E-503F-61F6-B131-2A45F5D0F7EA}"/>
              </a:ext>
            </a:extLst>
          </p:cNvPr>
          <p:cNvSpPr/>
          <p:nvPr/>
        </p:nvSpPr>
        <p:spPr>
          <a:xfrm>
            <a:off x="4164643" y="270892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40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MIPG APORTA:</a:t>
            </a:r>
          </a:p>
          <a:p>
            <a:pPr algn="just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Direccionamiento y políticas.</a:t>
            </a:r>
          </a:p>
          <a:p>
            <a:pPr algn="just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Enfoque a resultados.</a:t>
            </a:r>
          </a:p>
          <a:p>
            <a:pPr algn="just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Integridad y servicio.</a:t>
            </a:r>
          </a:p>
          <a:p>
            <a:pPr algn="just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Seguimiento y control.</a:t>
            </a:r>
            <a:endParaRPr lang="es-ES" sz="4000" b="1" cap="all" spc="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512F56F7-0397-EBFE-2E65-DC27BBC52847}"/>
              </a:ext>
            </a:extLst>
          </p:cNvPr>
          <p:cNvSpPr/>
          <p:nvPr/>
        </p:nvSpPr>
        <p:spPr>
          <a:xfrm>
            <a:off x="8329286" y="270892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40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SIG APORTA:</a:t>
            </a:r>
          </a:p>
          <a:p>
            <a:pPr algn="just">
              <a:spcAft>
                <a:spcPts val="500"/>
              </a:spcAft>
              <a:defRPr sz="1100">
                <a:solidFill>
                  <a:srgbClr val="263238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Procesos y procedimientos</a:t>
            </a:r>
          </a:p>
          <a:p>
            <a:pPr algn="just">
              <a:spcAft>
                <a:spcPts val="500"/>
              </a:spcAft>
              <a:defRPr sz="1100">
                <a:solidFill>
                  <a:srgbClr val="263238"/>
                </a:solidFill>
                <a:latin typeface="Aptos"/>
              </a:defRPr>
            </a:pPr>
            <a:r>
              <a:rPr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Documentación y evidencias.</a:t>
            </a:r>
          </a:p>
          <a:p>
            <a:pPr algn="just">
              <a:spcAft>
                <a:spcPts val="500"/>
              </a:spcAft>
              <a:defRPr sz="1100">
                <a:solidFill>
                  <a:srgbClr val="263238"/>
                </a:solidFill>
                <a:latin typeface="Aptos"/>
              </a:defRPr>
            </a:pPr>
            <a:r>
              <a:rPr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Indicadores y controles.</a:t>
            </a:r>
          </a:p>
          <a:p>
            <a:pPr algn="just">
              <a:spcAft>
                <a:spcPts val="500"/>
              </a:spcAft>
              <a:defRPr sz="1100">
                <a:solidFill>
                  <a:srgbClr val="263238"/>
                </a:solidFill>
                <a:latin typeface="Aptos"/>
              </a:defRPr>
            </a:pPr>
            <a:r>
              <a:rPr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Mejora continua.</a:t>
            </a:r>
          </a:p>
        </p:txBody>
      </p:sp>
      <p:sp>
        <p:nvSpPr>
          <p:cNvPr id="15" name="Título 11">
            <a:extLst>
              <a:ext uri="{FF2B5EF4-FFF2-40B4-BE49-F238E27FC236}">
                <a16:creationId xmlns:a16="http://schemas.microsoft.com/office/drawing/2014/main" id="{1B133D17-921A-67A3-E7A1-FB447192B536}"/>
              </a:ext>
            </a:extLst>
          </p:cNvPr>
          <p:cNvSpPr txBox="1">
            <a:spLocks/>
          </p:cNvSpPr>
          <p:nvPr/>
        </p:nvSpPr>
        <p:spPr>
          <a:xfrm rot="16200000">
            <a:off x="5968287" y="3118332"/>
            <a:ext cx="4214233" cy="2747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b="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>
                <a:solidFill>
                  <a:schemeClr val="bg1"/>
                </a:solidFill>
              </a:rPr>
              <a:t>VALOR PÚBLICO</a:t>
            </a:r>
          </a:p>
        </p:txBody>
      </p:sp>
    </p:spTree>
    <p:extLst>
      <p:ext uri="{BB962C8B-B14F-4D97-AF65-F5344CB8AC3E}">
        <p14:creationId xmlns:p14="http://schemas.microsoft.com/office/powerpoint/2010/main" val="3202840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Marcador de posición de imagen 16">
            <a:extLst>
              <a:ext uri="{FF2B5EF4-FFF2-40B4-BE49-F238E27FC236}">
                <a16:creationId xmlns:a16="http://schemas.microsoft.com/office/drawing/2014/main" id="{DF4122E7-1841-068F-A35A-79489D1C5EC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4453" r="4453"/>
          <a:stretch>
            <a:fillRect/>
          </a:stretch>
        </p:blipFill>
        <p:spPr>
          <a:xfrm>
            <a:off x="0" y="0"/>
            <a:ext cx="8328248" cy="6857145"/>
          </a:xfrm>
        </p:spPr>
      </p:pic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9E6A2A49-C96B-F300-7597-FBAEC7800D9D}"/>
              </a:ext>
            </a:extLst>
          </p:cNvPr>
          <p:cNvSpPr/>
          <p:nvPr/>
        </p:nvSpPr>
        <p:spPr>
          <a:xfrm>
            <a:off x="4164643" y="2708920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¿Qué integra el </a:t>
            </a:r>
            <a:r>
              <a:rPr lang="es-ES" sz="3600" b="1" cap="all" spc="2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sig</a:t>
            </a: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?: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Procesos estratégicos, misionales, de apoyo y transversales.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Manual de calidad, indicadores, revisión por la Dirección y seguimiento a planes.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Contexto y partes interesadas.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074B0EAB-30F1-75E7-0CDA-ED5FB3CD4AE6}"/>
              </a:ext>
            </a:extLst>
          </p:cNvPr>
          <p:cNvSpPr/>
          <p:nvPr/>
        </p:nvSpPr>
        <p:spPr>
          <a:xfrm>
            <a:off x="8329286" y="2720661"/>
            <a:ext cx="347472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40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Política de calidad:</a:t>
            </a:r>
          </a:p>
          <a:p>
            <a:pPr marL="171450" indent="-171450" algn="just">
              <a:spcAft>
                <a:spcPts val="500"/>
              </a:spcAft>
              <a:buFont typeface="Arial" panose="020B0604020202020204" pitchFamily="34" charset="0"/>
              <a:buChar char="•"/>
              <a:defRPr sz="1100">
                <a:solidFill>
                  <a:srgbClr val="263238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Satisfacer necesidades y expectativas de los usuarios.</a:t>
            </a:r>
          </a:p>
          <a:p>
            <a:pPr marL="171450" indent="-171450" algn="just">
              <a:spcAft>
                <a:spcPts val="500"/>
              </a:spcAft>
              <a:buFont typeface="Arial" panose="020B0604020202020204" pitchFamily="34" charset="0"/>
              <a:buChar char="•"/>
              <a:defRPr sz="1100">
                <a:solidFill>
                  <a:srgbClr val="263238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Prestar servicios de deporte, recreación y actividad física con calidad y oportunidad.</a:t>
            </a:r>
          </a:p>
          <a:p>
            <a:pPr marL="171450" indent="-171450" algn="just">
              <a:spcAft>
                <a:spcPts val="500"/>
              </a:spcAft>
              <a:buFont typeface="Arial" panose="020B0604020202020204" pitchFamily="34" charset="0"/>
              <a:buChar char="•"/>
              <a:defRPr sz="1100">
                <a:solidFill>
                  <a:srgbClr val="263238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Contar con talento humano idóneo, comprometido y competente.</a:t>
            </a:r>
          </a:p>
          <a:p>
            <a:pPr marL="171450" indent="-171450" algn="just">
              <a:spcAft>
                <a:spcPts val="500"/>
              </a:spcAft>
              <a:buFont typeface="Arial" panose="020B0604020202020204" pitchFamily="34" charset="0"/>
              <a:buChar char="•"/>
              <a:defRPr sz="1100">
                <a:solidFill>
                  <a:srgbClr val="263238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Impulsar la mejora continua de los procesos.</a:t>
            </a:r>
          </a:p>
        </p:txBody>
      </p:sp>
      <p:sp>
        <p:nvSpPr>
          <p:cNvPr id="7" name="Título 11">
            <a:extLst>
              <a:ext uri="{FF2B5EF4-FFF2-40B4-BE49-F238E27FC236}">
                <a16:creationId xmlns:a16="http://schemas.microsoft.com/office/drawing/2014/main" id="{F1781841-27FE-1831-8C74-C3383BFE867C}"/>
              </a:ext>
            </a:extLst>
          </p:cNvPr>
          <p:cNvSpPr txBox="1">
            <a:spLocks/>
          </p:cNvSpPr>
          <p:nvPr/>
        </p:nvSpPr>
        <p:spPr>
          <a:xfrm>
            <a:off x="6955626" y="1136485"/>
            <a:ext cx="5447654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b="0" kern="1200" cap="all" spc="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b="1" dirty="0">
                <a:solidFill>
                  <a:schemeClr val="bg1"/>
                </a:solidFill>
              </a:rPr>
              <a:t>Sistema integrado de gestión- inder Valledupar</a:t>
            </a:r>
          </a:p>
        </p:txBody>
      </p:sp>
    </p:spTree>
    <p:extLst>
      <p:ext uri="{BB962C8B-B14F-4D97-AF65-F5344CB8AC3E}">
        <p14:creationId xmlns:p14="http://schemas.microsoft.com/office/powerpoint/2010/main" val="980738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b="1" dirty="0">
                <a:solidFill>
                  <a:srgbClr val="FF0000"/>
                </a:solidFill>
              </a:rPr>
              <a:t>EL SIG ATERRIZA EN PROCESOS </a:t>
            </a: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4C965B6-7E38-4D37-8DC4-198F7E2181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433965"/>
          </a:xfrm>
          <a:solidFill>
            <a:srgbClr val="3413AB"/>
          </a:solidFill>
        </p:spPr>
        <p:txBody>
          <a:bodyPr rtlCol="0"/>
          <a:lstStyle/>
          <a:p>
            <a:r>
              <a:rPr lang="es-ES" dirty="0">
                <a:latin typeface="Agenda Regular" panose="02000603040000020004" pitchFamily="50" charset="0"/>
              </a:rPr>
              <a:t>El mapa de procesos permite ver cómo cada área aporta al propósito institucional</a:t>
            </a:r>
            <a:r>
              <a:rPr lang="es-CO" dirty="0">
                <a:latin typeface="Agenda Regular" panose="02000603040000020004" pitchFamily="50" charset="0"/>
              </a:rPr>
              <a:t>.</a:t>
            </a:r>
            <a:endParaRPr lang="es-ES" dirty="0"/>
          </a:p>
        </p:txBody>
      </p:sp>
      <p:sp>
        <p:nvSpPr>
          <p:cNvPr id="6" name="Subtítulo 43">
            <a:extLst>
              <a:ext uri="{FF2B5EF4-FFF2-40B4-BE49-F238E27FC236}">
                <a16:creationId xmlns:a16="http://schemas.microsoft.com/office/drawing/2014/main" id="{86FA58E3-AF26-F29B-84E4-352E6ED362B4}"/>
              </a:ext>
            </a:extLst>
          </p:cNvPr>
          <p:cNvSpPr txBox="1">
            <a:spLocks/>
          </p:cNvSpPr>
          <p:nvPr/>
        </p:nvSpPr>
        <p:spPr>
          <a:xfrm>
            <a:off x="1343472" y="5917751"/>
            <a:ext cx="9001000" cy="648072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latin typeface="Agenda Regular" panose="02000603040000020004" pitchFamily="50" charset="0"/>
              </a:rPr>
              <a:t>Cuando hablamos de gestión por procesos, no estamos hablando simplemente de tener un mapa de procesos bonito en una página web. Estamos hablando de entender cómo nuestro trabajo aporta a un resultado institucional.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3C01A3C1-0135-70EB-1BFC-F4219CD4523E}"/>
              </a:ext>
            </a:extLst>
          </p:cNvPr>
          <p:cNvSpPr/>
          <p:nvPr/>
        </p:nvSpPr>
        <p:spPr>
          <a:xfrm>
            <a:off x="2063551" y="2405119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estratégicos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Planeación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Talento humano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proyectos.</a:t>
            </a:r>
            <a:endParaRPr lang="es-ES" sz="4000" b="1" cap="all" spc="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2DECBA9E-A9A5-BF7D-09AC-8C8F1C13D981}"/>
              </a:ext>
            </a:extLst>
          </p:cNvPr>
          <p:cNvSpPr/>
          <p:nvPr/>
        </p:nvSpPr>
        <p:spPr>
          <a:xfrm>
            <a:off x="6096001" y="4189536"/>
            <a:ext cx="3456384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transversales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Gestión documental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Tecnologías de la información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Prensa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Evaluación y control</a:t>
            </a:r>
            <a:endParaRPr lang="es-ES" sz="4000" b="1" cap="all" spc="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27F326A2-5EDB-BC3F-EB2F-0943D095DC98}"/>
              </a:ext>
            </a:extLst>
          </p:cNvPr>
          <p:cNvSpPr/>
          <p:nvPr/>
        </p:nvSpPr>
        <p:spPr>
          <a:xfrm>
            <a:off x="2063552" y="4226779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De apoyo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Administrativa y financiera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Jurídica </a:t>
            </a:r>
            <a:endParaRPr lang="es-ES" sz="4000" b="1" cap="all" spc="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ADD46518-C287-9237-F247-7499263BC39D}"/>
              </a:ext>
            </a:extLst>
          </p:cNvPr>
          <p:cNvSpPr/>
          <p:nvPr/>
        </p:nvSpPr>
        <p:spPr>
          <a:xfrm>
            <a:off x="6096000" y="2354032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misionales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Deporte y promotoría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Infraestructura deportiva </a:t>
            </a:r>
            <a:endParaRPr lang="es-ES" sz="4000" b="1" cap="all" spc="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s-ES" b="1" dirty="0">
                <a:solidFill>
                  <a:srgbClr val="FF0000"/>
                </a:solidFill>
              </a:rPr>
              <a:t>¿Qué significa esto para cada servidor o contratista?</a:t>
            </a: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4C965B6-7E38-4D37-8DC4-198F7E2181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-1" y="1676400"/>
            <a:ext cx="10837333" cy="433965"/>
          </a:xfrm>
          <a:solidFill>
            <a:srgbClr val="3413AB"/>
          </a:solidFill>
        </p:spPr>
        <p:txBody>
          <a:bodyPr rtlCol="0"/>
          <a:lstStyle/>
          <a:p>
            <a:r>
              <a:rPr lang="es-ES" dirty="0">
                <a:latin typeface="Agenda Regular" panose="02000603040000020004" pitchFamily="50" charset="0"/>
              </a:rPr>
              <a:t>La gestión de calidad se demuestra en la operación diaria.</a:t>
            </a:r>
          </a:p>
        </p:txBody>
      </p:sp>
      <p:sp>
        <p:nvSpPr>
          <p:cNvPr id="6" name="Subtítulo 43">
            <a:extLst>
              <a:ext uri="{FF2B5EF4-FFF2-40B4-BE49-F238E27FC236}">
                <a16:creationId xmlns:a16="http://schemas.microsoft.com/office/drawing/2014/main" id="{86FA58E3-AF26-F29B-84E4-352E6ED362B4}"/>
              </a:ext>
            </a:extLst>
          </p:cNvPr>
          <p:cNvSpPr txBox="1">
            <a:spLocks/>
          </p:cNvSpPr>
          <p:nvPr/>
        </p:nvSpPr>
        <p:spPr>
          <a:xfrm>
            <a:off x="1343472" y="6021288"/>
            <a:ext cx="9001000" cy="648072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Agenda Regular" panose="02000603040000020004" pitchFamily="50" charset="0"/>
              </a:rPr>
              <a:t>El SIG no funciona solamente porque existan documentos; funciona cuando las personas aplicamos lo que esos documentos establecen.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3C01A3C1-0135-70EB-1BFC-F4219CD4523E}"/>
              </a:ext>
            </a:extLst>
          </p:cNvPr>
          <p:cNvSpPr/>
          <p:nvPr/>
        </p:nvSpPr>
        <p:spPr>
          <a:xfrm>
            <a:off x="2063551" y="2405119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planear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Conocer objetivos, metas, riesgos, requisitos y responsabilidades</a:t>
            </a:r>
            <a:endParaRPr lang="es-ES" sz="4000" b="1" cap="all" spc="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2DECBA9E-A9A5-BF7D-09AC-8C8F1C13D981}"/>
              </a:ext>
            </a:extLst>
          </p:cNvPr>
          <p:cNvSpPr/>
          <p:nvPr/>
        </p:nvSpPr>
        <p:spPr>
          <a:xfrm>
            <a:off x="6096001" y="4189536"/>
            <a:ext cx="3456384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actuar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Corregir, prevenir, documentar aprendizajes y proponer mejoras.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27F326A2-5EDB-BC3F-EB2F-0943D095DC98}"/>
              </a:ext>
            </a:extLst>
          </p:cNvPr>
          <p:cNvSpPr/>
          <p:nvPr/>
        </p:nvSpPr>
        <p:spPr>
          <a:xfrm>
            <a:off x="2063552" y="4226779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verificar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Medir indicadores, revisar evidencias y analizar resultados.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ADD46518-C287-9237-F247-7499263BC39D}"/>
              </a:ext>
            </a:extLst>
          </p:cNvPr>
          <p:cNvSpPr/>
          <p:nvPr/>
        </p:nvSpPr>
        <p:spPr>
          <a:xfrm>
            <a:off x="6096000" y="2354032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hacer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Ejecutar actividades conforme a procesos, procedimientos y controles</a:t>
            </a:r>
            <a:endParaRPr lang="es-ES" sz="4000" b="1" cap="all" spc="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00129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:a16="http://schemas.microsoft.com/office/drawing/2014/main" id="{94C582A2-A406-4C9B-A3DA-BA4EECAB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 b="1" dirty="0">
                <a:solidFill>
                  <a:srgbClr val="FF0000"/>
                </a:solidFill>
              </a:rPr>
              <a:t>¿Qué queremos lograr?</a:t>
            </a:r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E4C965B6-7E38-4D37-8DC4-198F7E2181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5305" y="1700055"/>
            <a:ext cx="10837333" cy="377026"/>
          </a:xfrm>
          <a:solidFill>
            <a:srgbClr val="3413AB"/>
          </a:solidFill>
        </p:spPr>
        <p:txBody>
          <a:bodyPr rtlCol="0"/>
          <a:lstStyle/>
          <a:p>
            <a:r>
              <a:rPr lang="es-ES" sz="2000" dirty="0">
                <a:latin typeface="Agenda Regular" panose="02000603040000020004" pitchFamily="50" charset="0"/>
              </a:rPr>
              <a:t>Que el SIG y MIPG se conviertan en una forma de trabajar, no solo en documentos.</a:t>
            </a:r>
          </a:p>
        </p:txBody>
      </p:sp>
      <p:sp>
        <p:nvSpPr>
          <p:cNvPr id="6" name="Subtítulo 43">
            <a:extLst>
              <a:ext uri="{FF2B5EF4-FFF2-40B4-BE49-F238E27FC236}">
                <a16:creationId xmlns:a16="http://schemas.microsoft.com/office/drawing/2014/main" id="{86FA58E3-AF26-F29B-84E4-352E6ED362B4}"/>
              </a:ext>
            </a:extLst>
          </p:cNvPr>
          <p:cNvSpPr txBox="1">
            <a:spLocks/>
          </p:cNvSpPr>
          <p:nvPr/>
        </p:nvSpPr>
        <p:spPr>
          <a:xfrm>
            <a:off x="1343472" y="6021288"/>
            <a:ext cx="9001000" cy="648072"/>
          </a:xfrm>
          <a:prstGeom prst="rect">
            <a:avLst/>
          </a:prstGeom>
        </p:spPr>
        <p:txBody>
          <a:bodyPr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dirty="0">
                <a:latin typeface="Agenda Regular" panose="02000603040000020004" pitchFamily="50" charset="0"/>
              </a:rPr>
              <a:t>MIPG orienta • El SIG organiza • Las personas hacen posible • La ciudadanía recibe el resultado</a:t>
            </a:r>
          </a:p>
        </p:txBody>
      </p:sp>
      <p:sp>
        <p:nvSpPr>
          <p:cNvPr id="4" name="Rounded Rectangle 5">
            <a:extLst>
              <a:ext uri="{FF2B5EF4-FFF2-40B4-BE49-F238E27FC236}">
                <a16:creationId xmlns:a16="http://schemas.microsoft.com/office/drawing/2014/main" id="{3C01A3C1-0135-70EB-1BFC-F4219CD4523E}"/>
              </a:ext>
            </a:extLst>
          </p:cNvPr>
          <p:cNvSpPr/>
          <p:nvPr/>
        </p:nvSpPr>
        <p:spPr>
          <a:xfrm>
            <a:off x="2063551" y="2405119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resultados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Cumplir metas y generar valor público.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2DECBA9E-A9A5-BF7D-09AC-8C8F1C13D981}"/>
              </a:ext>
            </a:extLst>
          </p:cNvPr>
          <p:cNvSpPr/>
          <p:nvPr/>
        </p:nvSpPr>
        <p:spPr>
          <a:xfrm>
            <a:off x="6096001" y="4189536"/>
            <a:ext cx="3456384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mejora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Aprender de los resultados y corregir a tiempo.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27F326A2-5EDB-BC3F-EB2F-0943D095DC98}"/>
              </a:ext>
            </a:extLst>
          </p:cNvPr>
          <p:cNvSpPr/>
          <p:nvPr/>
        </p:nvSpPr>
        <p:spPr>
          <a:xfrm>
            <a:off x="2063552" y="4226779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integridad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Actuar con transparencia, legalidad y responsabilidad</a:t>
            </a:r>
          </a:p>
        </p:txBody>
      </p:sp>
      <p:sp>
        <p:nvSpPr>
          <p:cNvPr id="9" name="Rounded Rectangle 5">
            <a:extLst>
              <a:ext uri="{FF2B5EF4-FFF2-40B4-BE49-F238E27FC236}">
                <a16:creationId xmlns:a16="http://schemas.microsoft.com/office/drawing/2014/main" id="{ADD46518-C287-9237-F247-7499263BC39D}"/>
              </a:ext>
            </a:extLst>
          </p:cNvPr>
          <p:cNvSpPr/>
          <p:nvPr/>
        </p:nvSpPr>
        <p:spPr>
          <a:xfrm>
            <a:off x="6096000" y="2354032"/>
            <a:ext cx="3355113" cy="1396218"/>
          </a:xfrm>
          <a:prstGeom prst="roundRect">
            <a:avLst/>
          </a:prstGeom>
          <a:solidFill>
            <a:srgbClr val="FFFFFF"/>
          </a:solidFill>
          <a:ln>
            <a:solidFill>
              <a:srgbClr val="DA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rIns="137160" rtlCol="0" anchor="ctr"/>
          <a:lstStyle/>
          <a:p>
            <a:pPr algn="ctr"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3600" b="1" cap="all" spc="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Calidad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 sz="1600" b="1">
                <a:solidFill>
                  <a:srgbClr val="102D49"/>
                </a:solidFill>
                <a:latin typeface="Aptos"/>
              </a:defRPr>
            </a:pPr>
            <a:r>
              <a:rPr lang="es-ES" sz="1200" b="1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Prestar servicios oportunos y confiables </a:t>
            </a:r>
          </a:p>
        </p:txBody>
      </p:sp>
    </p:spTree>
    <p:extLst>
      <p:ext uri="{BB962C8B-B14F-4D97-AF65-F5344CB8AC3E}">
        <p14:creationId xmlns:p14="http://schemas.microsoft.com/office/powerpoint/2010/main" val="32123853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570770_TF89082059" id="{8E5273CC-FF6D-4928-BFFF-A67E5C6B19D3}" vid="{E5B9901F-1695-4C18-B807-CC0D1D640F2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EB40BE3-FCF8-4B76-AA12-71C27A00CF20}">
  <we:reference id="e849ddb8-6bbd-4833-bd4b-59030099d63e" version="1.0.0.0" store="EXCatalog" storeType="EXCatalog"/>
  <we:alternateReferences>
    <we:reference id="WA200000113" version="1.0.0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86D9CC-0D9D-4BFE-B3F3-26F480BF8C8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clásica y moderna en diseño de bloque</Template>
  <TotalTime>2246</TotalTime>
  <Words>687</Words>
  <Application>Microsoft Office PowerPoint</Application>
  <PresentationFormat>Panorámica</PresentationFormat>
  <Paragraphs>99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Agenda Regular</vt:lpstr>
      <vt:lpstr>Arial</vt:lpstr>
      <vt:lpstr>Calibri</vt:lpstr>
      <vt:lpstr>Tw Cen MT</vt:lpstr>
      <vt:lpstr>Tw Cen MT Condensed</vt:lpstr>
      <vt:lpstr>Wingdings 3</vt:lpstr>
      <vt:lpstr>ModernClassicBlock-3</vt:lpstr>
      <vt:lpstr>Mipg – sistema integrado de gestión  </vt:lpstr>
      <vt:lpstr>¿Qué es mipg?</vt:lpstr>
      <vt:lpstr>Presentación de PowerPoint</vt:lpstr>
      <vt:lpstr>¿Cómo funciona MIPG?</vt:lpstr>
      <vt:lpstr>Presentación de PowerPoint</vt:lpstr>
      <vt:lpstr>Presentación de PowerPoint</vt:lpstr>
      <vt:lpstr>EL SIG ATERRIZA EN PROCESOS </vt:lpstr>
      <vt:lpstr>¿Qué significa esto para cada servidor o contratista?</vt:lpstr>
      <vt:lpstr>¿Qué queremos lograr?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gestión VIGENCIA 2025</dc:title>
  <dc:creator>Maria Camila Pérez</dc:creator>
  <cp:lastModifiedBy>Lucila Lopez Zabaleta</cp:lastModifiedBy>
  <cp:revision>4</cp:revision>
  <dcterms:created xsi:type="dcterms:W3CDTF">2026-01-20T12:54:11Z</dcterms:created>
  <dcterms:modified xsi:type="dcterms:W3CDTF">2026-09-09T23:55:25Z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