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90" d="100"/>
          <a:sy n="90" d="100"/>
        </p:scale>
        <p:origin x="-60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247021-B925-495E-A2FD-50D8DFF46A7D}" type="datetimeFigureOut">
              <a:rPr lang="es-CO" smtClean="0"/>
              <a:t>10/09/2026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47C729-0CAB-4331-8169-43FDB1F2B3B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75690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47C729-0CAB-4331-8169-43FDB1F2B3BF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07734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6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"/>
            <a:ext cx="12191695" cy="475488"/>
          </a:xfrm>
          <a:prstGeom prst="rect">
            <a:avLst/>
          </a:prstGeom>
          <a:solidFill>
            <a:srgbClr val="D6A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143000"/>
            <a:ext cx="105156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D6A93D"/>
                </a:solidFill>
                <a:latin typeface="Aptos"/>
              </a:defRPr>
            </a:pPr>
            <a:r>
              <a:rPr lang="es-ES" dirty="0"/>
              <a:t>OFICINA JURIDICA Y DE CONTRATACIÓN</a:t>
            </a:r>
          </a:p>
          <a:p>
            <a:pPr algn="l">
              <a:defRPr sz="1500" b="1">
                <a:solidFill>
                  <a:srgbClr val="D6A93D"/>
                </a:solidFill>
                <a:latin typeface="Aptos"/>
              </a:defRPr>
            </a:pPr>
            <a:r>
              <a:rPr dirty="0"/>
              <a:t>INDER VALLEDUPAR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33272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FFFFFF"/>
                </a:solidFill>
                <a:latin typeface="Aptos"/>
              </a:defRPr>
            </a:pPr>
            <a:r>
              <a:t>SUPERVISIÓN</a:t>
            </a:r>
            <a:br/>
            <a:r>
              <a:t>CONTRACTUAL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3337560"/>
            <a:ext cx="9875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DCE6F0"/>
                </a:solidFill>
                <a:latin typeface="Aptos"/>
              </a:defRPr>
            </a:pPr>
            <a:r>
              <a:t>Metodología práctica para cualquier proceso de contratación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5074920"/>
            <a:ext cx="10424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C8D7E6"/>
                </a:solidFill>
                <a:latin typeface="Aptos"/>
              </a:defRPr>
            </a:pPr>
            <a:r>
              <a:rPr sz="1200" dirty="0" err="1"/>
              <a:t>Mínima</a:t>
            </a:r>
            <a:r>
              <a:rPr sz="1200" dirty="0"/>
              <a:t> </a:t>
            </a:r>
            <a:r>
              <a:rPr sz="1200" dirty="0" err="1"/>
              <a:t>cuantía</a:t>
            </a:r>
            <a:r>
              <a:rPr sz="1200" dirty="0"/>
              <a:t>  •  Menor </a:t>
            </a:r>
            <a:r>
              <a:rPr sz="1200" dirty="0" err="1"/>
              <a:t>cuantía</a:t>
            </a:r>
            <a:r>
              <a:rPr sz="1200" dirty="0"/>
              <a:t>  •  </a:t>
            </a:r>
            <a:r>
              <a:rPr sz="1200" dirty="0" err="1"/>
              <a:t>Licitación</a:t>
            </a:r>
            <a:r>
              <a:rPr sz="1200" dirty="0"/>
              <a:t>  •  </a:t>
            </a:r>
            <a:r>
              <a:rPr sz="1200" dirty="0" err="1"/>
              <a:t>Contratación</a:t>
            </a:r>
            <a:r>
              <a:rPr sz="1200" dirty="0"/>
              <a:t> </a:t>
            </a:r>
            <a:r>
              <a:rPr sz="1200" dirty="0" err="1"/>
              <a:t>directa</a:t>
            </a:r>
            <a:r>
              <a:rPr sz="1200" dirty="0"/>
              <a:t>  •  </a:t>
            </a:r>
            <a:r>
              <a:rPr sz="1200" dirty="0" err="1"/>
              <a:t>Convenios</a:t>
            </a:r>
            <a:endParaRPr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6A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0" y="256032"/>
            <a:ext cx="2423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50" b="1">
                <a:solidFill>
                  <a:srgbClr val="236399"/>
                </a:solidFill>
                <a:latin typeface="Aptos"/>
              </a:defRPr>
            </a:pPr>
            <a:r>
              <a:t>01 CONCEPTOS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73952"/>
            <a:ext cx="108813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750" b="0">
                <a:solidFill>
                  <a:srgbClr val="697887"/>
                </a:solidFill>
                <a:latin typeface="Aptos"/>
              </a:defRPr>
            </a:pPr>
            <a:r>
              <a:t>INDER VALLEDUPAR  •  Capacitación en supervisión contractual                                      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0292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0E2644"/>
                </a:solidFill>
                <a:latin typeface="Aptos"/>
              </a:defRPr>
            </a:pPr>
            <a:r>
              <a:t>¿Qué es la supervisión contractual?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069848"/>
            <a:ext cx="107899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697887"/>
                </a:solidFill>
                <a:latin typeface="Aptos"/>
              </a:defRPr>
            </a:pPr>
            <a:r>
              <a:t>No es revisar papeles: es verificar que el contrato produzca lo que se pactó.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737360"/>
            <a:ext cx="3429000" cy="3154680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40080" y="1737360"/>
            <a:ext cx="64008" cy="3154680"/>
          </a:xfrm>
          <a:prstGeom prst="rect">
            <a:avLst/>
          </a:prstGeom>
          <a:solidFill>
            <a:srgbClr val="23639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68680" y="1920240"/>
            <a:ext cx="301752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1">
                <a:solidFill>
                  <a:srgbClr val="0E2644"/>
                </a:solidFill>
                <a:latin typeface="Aptos"/>
              </a:defRPr>
            </a:pPr>
            <a:r>
              <a:t>FINALIDAD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340864"/>
            <a:ext cx="3017520" cy="2423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32D37"/>
                </a:solidFill>
                <a:latin typeface="Aptos"/>
              </a:defRPr>
            </a:pPr>
            <a:r>
              <a:t>Verificar permanentemente el cumplimiento del objeto, obligaciones, condiciones y resultados.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89120" y="1737360"/>
            <a:ext cx="3429000" cy="3154680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89120" y="1737360"/>
            <a:ext cx="64008" cy="3154680"/>
          </a:xfrm>
          <a:prstGeom prst="rect">
            <a:avLst/>
          </a:prstGeom>
          <a:solidFill>
            <a:srgbClr val="D6A93D"/>
          </a:solidFill>
          <a:ln>
            <a:solidFill>
              <a:srgbClr val="D6A9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617720" y="1920240"/>
            <a:ext cx="301752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1">
                <a:solidFill>
                  <a:srgbClr val="0E2644"/>
                </a:solidFill>
                <a:latin typeface="Aptos"/>
              </a:defRPr>
            </a:pPr>
            <a:r>
              <a:t>ENFOQUE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7720" y="2340864"/>
            <a:ext cx="3017520" cy="2423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32D37"/>
                </a:solidFill>
                <a:latin typeface="Aptos"/>
              </a:defRPr>
            </a:pPr>
            <a:r>
              <a:t>Controlar la ejecución con evidencia suficiente, trazable y coherente con lo contratado.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60" y="1737360"/>
            <a:ext cx="3429000" cy="3154680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138160" y="1737360"/>
            <a:ext cx="64008" cy="3154680"/>
          </a:xfrm>
          <a:prstGeom prst="rect">
            <a:avLst/>
          </a:prstGeom>
          <a:solidFill>
            <a:srgbClr val="34875C"/>
          </a:solidFill>
          <a:ln>
            <a:solidFill>
              <a:srgbClr val="3487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366760" y="1920240"/>
            <a:ext cx="301752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1">
                <a:solidFill>
                  <a:srgbClr val="0E2644"/>
                </a:solidFill>
                <a:latin typeface="Aptos"/>
              </a:defRPr>
            </a:pPr>
            <a:r>
              <a:t>RESULTADO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6760" y="2340864"/>
            <a:ext cx="3017520" cy="2423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32D37"/>
                </a:solidFill>
                <a:latin typeface="Aptos"/>
              </a:defRPr>
            </a:pPr>
            <a:r>
              <a:t>Permitir que la entidad certifique, observe, corrija y documente la ejecución con seguridad.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6A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0" y="256032"/>
            <a:ext cx="2423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50" b="1">
                <a:solidFill>
                  <a:srgbClr val="236399"/>
                </a:solidFill>
                <a:latin typeface="Aptos"/>
              </a:defRPr>
            </a:pPr>
            <a:r>
              <a:t>02 ANTES DE SUPERVISAR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73952"/>
            <a:ext cx="108813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750" b="0">
                <a:solidFill>
                  <a:srgbClr val="697887"/>
                </a:solidFill>
                <a:latin typeface="Aptos"/>
              </a:defRPr>
            </a:pPr>
            <a:r>
              <a:t>INDER VALLEDUPAR  •  Capacitación en supervisión contractual                                      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0292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0E2644"/>
                </a:solidFill>
                <a:latin typeface="Aptos"/>
              </a:defRPr>
            </a:pPr>
            <a:r>
              <a:t>Antes de supervisar: conozca el contrato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069848"/>
            <a:ext cx="107899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697887"/>
                </a:solidFill>
                <a:latin typeface="Aptos"/>
              </a:defRPr>
            </a:pPr>
            <a:r>
              <a:t>El supervisor debe tener claro qué se contrató, cuánto cuesta, cómo se ejecuta y cómo se demuestra.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691640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232D37"/>
                </a:solidFill>
                <a:latin typeface="Aptos"/>
              </a:defRPr>
            </a:pPr>
            <a:r>
              <a:t>• Contrato o convenio y modificaciones.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258568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232D37"/>
                </a:solidFill>
                <a:latin typeface="Aptos"/>
              </a:defRPr>
            </a:pPr>
            <a:r>
              <a:t>• Estudios y documentos previos.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825496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232D37"/>
                </a:solidFill>
                <a:latin typeface="Aptos"/>
              </a:defRPr>
            </a:pPr>
            <a:r>
              <a:t>• Oferta o propuesta y obligaciones.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392424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232D37"/>
                </a:solidFill>
                <a:latin typeface="Aptos"/>
              </a:defRPr>
            </a:pPr>
            <a:r>
              <a:t>• Valor, presupuesto y forma de pago.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3959352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232D37"/>
                </a:solidFill>
                <a:latin typeface="Aptos"/>
              </a:defRPr>
            </a:pPr>
            <a:r>
              <a:t>• Plan operativo, cronograma y productos.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4526280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232D37"/>
                </a:solidFill>
                <a:latin typeface="Aptos"/>
              </a:defRPr>
            </a:pPr>
            <a:r>
              <a:t>• Garantías y demás documentos aplicables.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629400" y="1600200"/>
            <a:ext cx="4480560" cy="521207"/>
          </a:xfrm>
          <a:prstGeom prst="rect">
            <a:avLst/>
          </a:prstGeom>
          <a:solidFill>
            <a:srgbClr val="F2F6F9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858000" y="1719072"/>
            <a:ext cx="1600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50" b="1">
                <a:solidFill>
                  <a:srgbClr val="0E2644"/>
                </a:solidFill>
                <a:latin typeface="Aptos"/>
              </a:defRPr>
            </a:pPr>
            <a:r>
              <a:t>OBJETO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58200" y="1719072"/>
            <a:ext cx="2377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80" b="0">
                <a:solidFill>
                  <a:srgbClr val="232D37"/>
                </a:solidFill>
                <a:latin typeface="Aptos"/>
              </a:defRPr>
            </a:pPr>
            <a:r>
              <a:t>Qué se debe lograr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629400" y="2350008"/>
            <a:ext cx="4480560" cy="521207"/>
          </a:xfrm>
          <a:prstGeom prst="rect">
            <a:avLst/>
          </a:prstGeom>
          <a:solidFill>
            <a:srgbClr val="F2F6F9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858000" y="2468879"/>
            <a:ext cx="1600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50" b="1">
                <a:solidFill>
                  <a:srgbClr val="0E2644"/>
                </a:solidFill>
                <a:latin typeface="Aptos"/>
              </a:defRPr>
            </a:pPr>
            <a:r>
              <a:t>OBLIGACIONES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58200" y="2468879"/>
            <a:ext cx="2377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80" b="0">
                <a:solidFill>
                  <a:srgbClr val="232D37"/>
                </a:solidFill>
                <a:latin typeface="Aptos"/>
              </a:defRPr>
            </a:pPr>
            <a:r>
              <a:t>Qué debe hacer cada parte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629400" y="3099815"/>
            <a:ext cx="4480560" cy="521207"/>
          </a:xfrm>
          <a:prstGeom prst="rect">
            <a:avLst/>
          </a:prstGeom>
          <a:solidFill>
            <a:srgbClr val="F2F6F9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858000" y="3218687"/>
            <a:ext cx="1600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50" b="1">
                <a:solidFill>
                  <a:srgbClr val="0E2644"/>
                </a:solidFill>
                <a:latin typeface="Aptos"/>
              </a:defRPr>
            </a:pPr>
            <a:r>
              <a:t>PRESUPUESTO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58200" y="3218687"/>
            <a:ext cx="2377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80" b="0">
                <a:solidFill>
                  <a:srgbClr val="232D37"/>
                </a:solidFill>
                <a:latin typeface="Aptos"/>
              </a:defRPr>
            </a:pPr>
            <a:r>
              <a:t>Cuánto y para qué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629400" y="3849624"/>
            <a:ext cx="4480560" cy="521207"/>
          </a:xfrm>
          <a:prstGeom prst="rect">
            <a:avLst/>
          </a:prstGeom>
          <a:solidFill>
            <a:srgbClr val="F2F6F9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858000" y="3968496"/>
            <a:ext cx="1600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50" b="1">
                <a:solidFill>
                  <a:srgbClr val="0E2644"/>
                </a:solidFill>
                <a:latin typeface="Aptos"/>
              </a:defRPr>
            </a:pPr>
            <a:r>
              <a:t>CRONOGRAMA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58200" y="3968496"/>
            <a:ext cx="2377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80" b="0">
                <a:solidFill>
                  <a:srgbClr val="232D37"/>
                </a:solidFill>
                <a:latin typeface="Aptos"/>
              </a:defRPr>
            </a:pPr>
            <a:r>
              <a:t>Cuándo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629400" y="4599431"/>
            <a:ext cx="4480560" cy="521207"/>
          </a:xfrm>
          <a:prstGeom prst="rect">
            <a:avLst/>
          </a:prstGeom>
          <a:solidFill>
            <a:srgbClr val="F2F6F9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858000" y="4718303"/>
            <a:ext cx="1600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50" b="1">
                <a:solidFill>
                  <a:srgbClr val="0E2644"/>
                </a:solidFill>
                <a:latin typeface="Aptos"/>
              </a:defRPr>
            </a:pPr>
            <a:r>
              <a:t>SOPORTES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58200" y="4718303"/>
            <a:ext cx="23774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80" b="0">
                <a:solidFill>
                  <a:srgbClr val="232D37"/>
                </a:solidFill>
                <a:latin typeface="Aptos"/>
              </a:defRPr>
            </a:pPr>
            <a:r>
              <a:t>Cómo se demuestra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6A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0" y="256032"/>
            <a:ext cx="2423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50" b="1">
                <a:solidFill>
                  <a:srgbClr val="236399"/>
                </a:solidFill>
                <a:latin typeface="Aptos"/>
              </a:defRPr>
            </a:pPr>
            <a:r>
              <a:t>03 MÉTODO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73952"/>
            <a:ext cx="108813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750" b="0">
                <a:solidFill>
                  <a:srgbClr val="697887"/>
                </a:solidFill>
                <a:latin typeface="Aptos"/>
              </a:defRPr>
            </a:pPr>
            <a:r>
              <a:t>INDER VALLEDUPAR  •  Capacitación en supervisión contractual                                      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0292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0E2644"/>
                </a:solidFill>
                <a:latin typeface="Aptos"/>
              </a:defRPr>
            </a:pPr>
            <a:r>
              <a:t>La regla de oro: trazabilidad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069848"/>
            <a:ext cx="107899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697887"/>
                </a:solidFill>
                <a:latin typeface="Aptos"/>
              </a:defRPr>
            </a:pPr>
            <a:r>
              <a:t>Cada peso y cada actividad deben poder conectarse con una obligación y con un resultado.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2331720"/>
            <a:ext cx="2103120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67512" y="2532888"/>
            <a:ext cx="1956815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OBLIGACIÓN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97479" y="2514600"/>
            <a:ext cx="7315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70632" y="2331720"/>
            <a:ext cx="2103120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843784" y="2532888"/>
            <a:ext cx="1956815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ACTIVIDAD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73752" y="2514600"/>
            <a:ext cx="7315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946904" y="2331720"/>
            <a:ext cx="2103120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020056" y="2532888"/>
            <a:ext cx="1956815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GASTO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50024" y="2514600"/>
            <a:ext cx="7315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123176" y="2331720"/>
            <a:ext cx="2103120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196328" y="2532888"/>
            <a:ext cx="1956815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SOPORTE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26296" y="2514600"/>
            <a:ext cx="7315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299448" y="2331720"/>
            <a:ext cx="2103120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372600" y="2532888"/>
            <a:ext cx="1956815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RESULTADO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4069080"/>
            <a:ext cx="10332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0E2644"/>
                </a:solidFill>
                <a:latin typeface="Aptos"/>
              </a:defRPr>
            </a:pPr>
            <a:r>
              <a:t>Si se rompe la cadena, el supervisor debe preguntar, observar y documentar antes de certificar.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6A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0" y="256032"/>
            <a:ext cx="2423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50" b="1">
                <a:solidFill>
                  <a:srgbClr val="236399"/>
                </a:solidFill>
                <a:latin typeface="Aptos"/>
              </a:defRPr>
            </a:pPr>
            <a:r>
              <a:t>04 CUATRO DIMENSIONES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73952"/>
            <a:ext cx="108813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750" b="0">
                <a:solidFill>
                  <a:srgbClr val="697887"/>
                </a:solidFill>
                <a:latin typeface="Aptos"/>
              </a:defRPr>
            </a:pPr>
            <a:r>
              <a:t>INDER VALLEDUPAR  •  Capacitación en supervisión contractual                                      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0292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0E2644"/>
                </a:solidFill>
                <a:latin typeface="Aptos"/>
              </a:defRPr>
            </a:pPr>
            <a:r>
              <a:t>Las 4 dimensiones de la supervisión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069848"/>
            <a:ext cx="107899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697887"/>
                </a:solidFill>
                <a:latin typeface="Aptos"/>
              </a:defRPr>
            </a:pPr>
            <a:r>
              <a:t>Una revisión integral evita que el supervisor se limite a una factura o informe.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1691640"/>
            <a:ext cx="2606040" cy="3566160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94360" y="1691640"/>
            <a:ext cx="64008" cy="3566160"/>
          </a:xfrm>
          <a:prstGeom prst="rect">
            <a:avLst/>
          </a:prstGeom>
          <a:solidFill>
            <a:srgbClr val="23639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60" y="1874520"/>
            <a:ext cx="21945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1">
                <a:solidFill>
                  <a:srgbClr val="0E2644"/>
                </a:solidFill>
                <a:latin typeface="Aptos"/>
              </a:defRPr>
            </a:pPr>
            <a:r>
              <a:t>JURÍDICA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295144"/>
            <a:ext cx="2194560" cy="2834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32D37"/>
                </a:solidFill>
                <a:latin typeface="Aptos"/>
              </a:defRPr>
            </a:pPr>
            <a:r>
              <a:t>¿Se ejecuta conforme al contrato y la normativa aplicable?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29000" y="1691640"/>
            <a:ext cx="2606040" cy="3566160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429000" y="1691640"/>
            <a:ext cx="64008" cy="3566160"/>
          </a:xfrm>
          <a:prstGeom prst="rect">
            <a:avLst/>
          </a:prstGeom>
          <a:solidFill>
            <a:srgbClr val="34875C"/>
          </a:solidFill>
          <a:ln>
            <a:solidFill>
              <a:srgbClr val="3487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657600" y="1874520"/>
            <a:ext cx="21945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1">
                <a:solidFill>
                  <a:srgbClr val="0E2644"/>
                </a:solidFill>
                <a:latin typeface="Aptos"/>
              </a:defRPr>
            </a:pPr>
            <a:r>
              <a:t>TÉCNICA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0" y="2295144"/>
            <a:ext cx="2194560" cy="2834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32D37"/>
                </a:solidFill>
                <a:latin typeface="Aptos"/>
              </a:defRPr>
            </a:pPr>
            <a:r>
              <a:t>¿Se cumplen actividades, cantidades, calidad, tiempos y productos?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63640" y="1691640"/>
            <a:ext cx="2606040" cy="3566160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263640" y="1691640"/>
            <a:ext cx="64008" cy="3566160"/>
          </a:xfrm>
          <a:prstGeom prst="rect">
            <a:avLst/>
          </a:prstGeom>
          <a:solidFill>
            <a:srgbClr val="D6A93D"/>
          </a:solidFill>
          <a:ln>
            <a:solidFill>
              <a:srgbClr val="D6A9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92240" y="1874520"/>
            <a:ext cx="21945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1">
                <a:solidFill>
                  <a:srgbClr val="0E2644"/>
                </a:solidFill>
                <a:latin typeface="Aptos"/>
              </a:defRPr>
            </a:pPr>
            <a:r>
              <a:t>FINANCIERA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240" y="2295144"/>
            <a:ext cx="2194560" cy="2834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32D37"/>
                </a:solidFill>
                <a:latin typeface="Aptos"/>
              </a:defRPr>
            </a:pPr>
            <a:r>
              <a:t>¿El gasto corresponde al presupuesto, actividad, valor y soporte?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098280" y="1691640"/>
            <a:ext cx="2514600" cy="3566160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9098280" y="1691640"/>
            <a:ext cx="64008" cy="3566160"/>
          </a:xfrm>
          <a:prstGeom prst="rect">
            <a:avLst/>
          </a:prstGeom>
          <a:solidFill>
            <a:srgbClr val="0E2644"/>
          </a:solidFill>
          <a:ln>
            <a:solidFill>
              <a:srgbClr val="0E26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326880" y="1874520"/>
            <a:ext cx="210312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1">
                <a:solidFill>
                  <a:srgbClr val="0E2644"/>
                </a:solidFill>
                <a:latin typeface="Aptos"/>
              </a:defRPr>
            </a:pPr>
            <a:r>
              <a:t>ADMINISTRATIVA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26880" y="2295144"/>
            <a:ext cx="2103120" cy="2834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32D37"/>
                </a:solidFill>
                <a:latin typeface="Aptos"/>
              </a:defRPr>
            </a:pPr>
            <a:r>
              <a:t>¿La ejecución está debidamente documentada y reportada?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6A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0" y="256032"/>
            <a:ext cx="2423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50" b="1">
                <a:solidFill>
                  <a:srgbClr val="236399"/>
                </a:solidFill>
                <a:latin typeface="Aptos"/>
              </a:defRPr>
            </a:pPr>
            <a:r>
              <a:t>05 REVISIÓN JURÍDICA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73952"/>
            <a:ext cx="108813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750" b="0">
                <a:solidFill>
                  <a:srgbClr val="697887"/>
                </a:solidFill>
                <a:latin typeface="Aptos"/>
              </a:defRPr>
            </a:pPr>
            <a:r>
              <a:t>INDER VALLEDUPAR  •  Capacitación en supervisión contractual                                      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0292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0E2644"/>
                </a:solidFill>
                <a:latin typeface="Aptos"/>
              </a:defRPr>
            </a:pPr>
            <a:r>
              <a:t>Dimensión jurídica: ¿qué debe mirar?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069848"/>
            <a:ext cx="107899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697887"/>
                </a:solidFill>
                <a:latin typeface="Aptos"/>
              </a:defRPr>
            </a:pPr>
            <a:r>
              <a:t>La supervisión no reemplaza al área jurídica, pero exige conocer las reglas del contrato.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645920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232D37"/>
                </a:solidFill>
                <a:latin typeface="Aptos"/>
              </a:defRPr>
            </a:pPr>
            <a:r>
              <a:t>• Objeto y alcance del contrato.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212848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232D37"/>
                </a:solidFill>
                <a:latin typeface="Aptos"/>
              </a:defRPr>
            </a:pPr>
            <a:r>
              <a:t>• Obligaciones y productos pactados.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779776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232D37"/>
                </a:solidFill>
                <a:latin typeface="Aptos"/>
              </a:defRPr>
            </a:pPr>
            <a:r>
              <a:t>• Plazos, condiciones y forma de pago.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346704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232D37"/>
                </a:solidFill>
                <a:latin typeface="Aptos"/>
              </a:defRPr>
            </a:pPr>
            <a:r>
              <a:t>• Modificaciones, suspensiones o prórrogas.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3913632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232D37"/>
                </a:solidFill>
                <a:latin typeface="Aptos"/>
              </a:defRPr>
            </a:pPr>
            <a:r>
              <a:t>• Obligaciones que condicionan pagos.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4480560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232D37"/>
                </a:solidFill>
                <a:latin typeface="Aptos"/>
              </a:defRPr>
            </a:pPr>
            <a:r>
              <a:t>• Alertas sobre incumplimientos o riesgos.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629400" y="1828800"/>
            <a:ext cx="4480560" cy="2560320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629400" y="1828800"/>
            <a:ext cx="64008" cy="2560320"/>
          </a:xfrm>
          <a:prstGeom prst="rect">
            <a:avLst/>
          </a:prstGeom>
          <a:solidFill>
            <a:srgbClr val="23639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858000" y="2011680"/>
            <a:ext cx="406908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1">
                <a:solidFill>
                  <a:srgbClr val="0E2644"/>
                </a:solidFill>
                <a:latin typeface="Aptos"/>
              </a:defRPr>
            </a:pPr>
            <a:r>
              <a:t>PREGUNTA CLAVE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0" y="2432304"/>
            <a:ext cx="4069080" cy="18287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32D37"/>
                </a:solidFill>
                <a:latin typeface="Aptos"/>
              </a:defRPr>
            </a:pPr>
            <a:r>
              <a:t>¿Lo que se pretende certificar está claramente relacionado con una obligación contractual?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6A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0" y="256032"/>
            <a:ext cx="2423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50" b="1">
                <a:solidFill>
                  <a:srgbClr val="236399"/>
                </a:solidFill>
                <a:latin typeface="Aptos"/>
              </a:defRPr>
            </a:pPr>
            <a:r>
              <a:t>06 REVISIÓN TÉCNICA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73952"/>
            <a:ext cx="108813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750" b="0">
                <a:solidFill>
                  <a:srgbClr val="697887"/>
                </a:solidFill>
                <a:latin typeface="Aptos"/>
              </a:defRPr>
            </a:pPr>
            <a:r>
              <a:t>INDER VALLEDUPAR  •  Capacitación en supervisión contractual                                      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0292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0E2644"/>
                </a:solidFill>
                <a:latin typeface="Aptos"/>
              </a:defRPr>
            </a:pPr>
            <a:r>
              <a:t>Dimensión técnica: verificar la realidad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069848"/>
            <a:ext cx="107899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697887"/>
                </a:solidFill>
                <a:latin typeface="Aptos"/>
              </a:defRPr>
            </a:pPr>
            <a:r>
              <a:t>El supervisor debe comprobar que la actividad ocurrió y cumple las condiciones pactadas.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828800"/>
            <a:ext cx="2606040" cy="3200400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40080" y="1828800"/>
            <a:ext cx="64008" cy="3200400"/>
          </a:xfrm>
          <a:prstGeom prst="rect">
            <a:avLst/>
          </a:prstGeom>
          <a:solidFill>
            <a:srgbClr val="23639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68680" y="2011680"/>
            <a:ext cx="21945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1">
                <a:solidFill>
                  <a:srgbClr val="0E2644"/>
                </a:solidFill>
                <a:latin typeface="Aptos"/>
              </a:defRPr>
            </a:pPr>
            <a:r>
              <a:t>QUÉ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219456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32D37"/>
                </a:solidFill>
                <a:latin typeface="Aptos"/>
              </a:defRPr>
            </a:pPr>
            <a:r>
              <a:t>Actividad, bien, servicio, obra o producto.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74720" y="1828800"/>
            <a:ext cx="2606040" cy="3200400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474720" y="1828800"/>
            <a:ext cx="64008" cy="3200400"/>
          </a:xfrm>
          <a:prstGeom prst="rect">
            <a:avLst/>
          </a:prstGeom>
          <a:solidFill>
            <a:srgbClr val="34875C"/>
          </a:solidFill>
          <a:ln>
            <a:solidFill>
              <a:srgbClr val="3487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703320" y="2011680"/>
            <a:ext cx="21945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1">
                <a:solidFill>
                  <a:srgbClr val="0E2644"/>
                </a:solidFill>
                <a:latin typeface="Aptos"/>
              </a:defRPr>
            </a:pPr>
            <a:r>
              <a:t>CUÁNTO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03320" y="2432304"/>
            <a:ext cx="219456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32D37"/>
                </a:solidFill>
                <a:latin typeface="Aptos"/>
              </a:defRPr>
            </a:pPr>
            <a:r>
              <a:t>Cantidades, cobertura, beneficiarios o unidades.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09360" y="1828800"/>
            <a:ext cx="2606040" cy="3200400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309360" y="1828800"/>
            <a:ext cx="64008" cy="3200400"/>
          </a:xfrm>
          <a:prstGeom prst="rect">
            <a:avLst/>
          </a:prstGeom>
          <a:solidFill>
            <a:srgbClr val="D6A93D"/>
          </a:solidFill>
          <a:ln>
            <a:solidFill>
              <a:srgbClr val="D6A9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537960" y="2011680"/>
            <a:ext cx="21945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1">
                <a:solidFill>
                  <a:srgbClr val="0E2644"/>
                </a:solidFill>
                <a:latin typeface="Aptos"/>
              </a:defRPr>
            </a:pPr>
            <a:r>
              <a:t>CÓMO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37960" y="2432304"/>
            <a:ext cx="219456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32D37"/>
                </a:solidFill>
                <a:latin typeface="Aptos"/>
              </a:defRPr>
            </a:pPr>
            <a:r>
              <a:t>Calidad, especificaciones y condiciones.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144000" y="1828800"/>
            <a:ext cx="2331720" cy="3200400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9144000" y="1828800"/>
            <a:ext cx="64008" cy="3200400"/>
          </a:xfrm>
          <a:prstGeom prst="rect">
            <a:avLst/>
          </a:prstGeom>
          <a:solidFill>
            <a:srgbClr val="0E2644"/>
          </a:solidFill>
          <a:ln>
            <a:solidFill>
              <a:srgbClr val="0E26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372600" y="2011680"/>
            <a:ext cx="1920239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1">
                <a:solidFill>
                  <a:srgbClr val="0E2644"/>
                </a:solidFill>
                <a:latin typeface="Aptos"/>
              </a:defRPr>
            </a:pPr>
            <a:r>
              <a:t>CUÁNDO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72600" y="2432304"/>
            <a:ext cx="1920239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32D37"/>
                </a:solidFill>
                <a:latin typeface="Aptos"/>
              </a:defRPr>
            </a:pPr>
            <a:r>
              <a:t>Cronograma y oportunidad.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6A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0" y="256032"/>
            <a:ext cx="2423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50" b="1">
                <a:solidFill>
                  <a:srgbClr val="236399"/>
                </a:solidFill>
                <a:latin typeface="Aptos"/>
              </a:defRPr>
            </a:pPr>
            <a:r>
              <a:t>07 REVISIÓN FINANCIERA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73952"/>
            <a:ext cx="108813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750" b="0">
                <a:solidFill>
                  <a:srgbClr val="697887"/>
                </a:solidFill>
                <a:latin typeface="Aptos"/>
              </a:defRPr>
            </a:pPr>
            <a:r>
              <a:t>INDER VALLEDUPAR  •  Capacitación en supervisión contractual                                      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0292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0E2644"/>
                </a:solidFill>
                <a:latin typeface="Aptos"/>
              </a:defRPr>
            </a:pPr>
            <a:r>
              <a:t>Dimensión financiera: seguir el recurso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069848"/>
            <a:ext cx="107899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697887"/>
                </a:solidFill>
                <a:latin typeface="Aptos"/>
              </a:defRPr>
            </a:pPr>
            <a:r>
              <a:t>La factura por sí sola no demuestra el cumplimiento.</a:t>
            </a:r>
          </a:p>
        </p:txBody>
      </p:sp>
      <p:sp>
        <p:nvSpPr>
          <p:cNvPr id="7" name="Rectangle 6"/>
          <p:cNvSpPr/>
          <p:nvPr/>
        </p:nvSpPr>
        <p:spPr>
          <a:xfrm>
            <a:off x="228600" y="2148840"/>
            <a:ext cx="1810512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01752" y="2350008"/>
            <a:ext cx="1664208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PRESUPUESTO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39112" y="2331720"/>
            <a:ext cx="2743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0" name="Rectangle 9"/>
          <p:cNvSpPr/>
          <p:nvPr/>
        </p:nvSpPr>
        <p:spPr>
          <a:xfrm>
            <a:off x="2066543" y="2148840"/>
            <a:ext cx="1810512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139696" y="2350008"/>
            <a:ext cx="1664208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ACTIVIDAD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77056" y="2331720"/>
            <a:ext cx="2743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04487" y="2148840"/>
            <a:ext cx="1810512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977639" y="2350008"/>
            <a:ext cx="1664208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GASTO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15000" y="2331720"/>
            <a:ext cx="2743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42431" y="2148840"/>
            <a:ext cx="1810512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815583" y="2350008"/>
            <a:ext cx="1664208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SOPORTE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52944" y="2331720"/>
            <a:ext cx="2743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580375" y="2148840"/>
            <a:ext cx="1810512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653527" y="2350008"/>
            <a:ext cx="1664208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PAGO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90888" y="2331720"/>
            <a:ext cx="2743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418319" y="2148840"/>
            <a:ext cx="1810512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491472" y="2350008"/>
            <a:ext cx="1664208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RESULTADO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416052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50" b="1">
                <a:solidFill>
                  <a:srgbClr val="0E2644"/>
                </a:solidFill>
                <a:latin typeface="Aptos"/>
              </a:defRPr>
            </a:pPr>
            <a:r>
              <a:t>El supervisor debe poder explicar por qué cada gasto es necesario para el objeto y cómo se relaciona con una actividad ejecutada.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6A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0" y="256032"/>
            <a:ext cx="2423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50" b="1">
                <a:solidFill>
                  <a:srgbClr val="236399"/>
                </a:solidFill>
                <a:latin typeface="Aptos"/>
              </a:defRPr>
            </a:pPr>
            <a:r>
              <a:t>08 REVISIÓN ADMINISTRATIVA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73952"/>
            <a:ext cx="108813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750" b="0">
                <a:solidFill>
                  <a:srgbClr val="697887"/>
                </a:solidFill>
                <a:latin typeface="Aptos"/>
              </a:defRPr>
            </a:pPr>
            <a:r>
              <a:t>INDER VALLEDUPAR  •  Capacitación en supervisión contractual                                      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0292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0E2644"/>
                </a:solidFill>
                <a:latin typeface="Aptos"/>
              </a:defRPr>
            </a:pPr>
            <a:r>
              <a:t>Dimensión administrativa: que la ejecución quede demostrada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069848"/>
            <a:ext cx="107899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697887"/>
                </a:solidFill>
                <a:latin typeface="Aptos"/>
              </a:defRPr>
            </a:pPr>
            <a:r>
              <a:t>Una buena ejecución mal documentada genera riesgos para la entidad.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645920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232D37"/>
                </a:solidFill>
                <a:latin typeface="Aptos"/>
              </a:defRPr>
            </a:pPr>
            <a:r>
              <a:t>• Informes periódicos y actas.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212848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232D37"/>
                </a:solidFill>
                <a:latin typeface="Aptos"/>
              </a:defRPr>
            </a:pPr>
            <a:r>
              <a:t>• Registros de asistencia o entrega.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779776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232D37"/>
                </a:solidFill>
                <a:latin typeface="Aptos"/>
              </a:defRPr>
            </a:pPr>
            <a:r>
              <a:t>• Fotografías y evidencias verificables.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346704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232D37"/>
                </a:solidFill>
                <a:latin typeface="Aptos"/>
              </a:defRPr>
            </a:pPr>
            <a:r>
              <a:t>• Facturas y comprobantes cuando correspondan.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3913632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232D37"/>
                </a:solidFill>
                <a:latin typeface="Aptos"/>
              </a:defRPr>
            </a:pPr>
            <a:r>
              <a:t>• Comunicaciones y requerimientos.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4480560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232D37"/>
                </a:solidFill>
                <a:latin typeface="Aptos"/>
              </a:defRPr>
            </a:pPr>
            <a:r>
              <a:t>• Archivo organizado de la ejecución.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720840" y="1828800"/>
            <a:ext cx="4206240" cy="2560320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720840" y="1828800"/>
            <a:ext cx="64008" cy="2560320"/>
          </a:xfrm>
          <a:prstGeom prst="rect">
            <a:avLst/>
          </a:prstGeom>
          <a:solidFill>
            <a:srgbClr val="D6A93D"/>
          </a:solidFill>
          <a:ln>
            <a:solidFill>
              <a:srgbClr val="D6A9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949440" y="2011680"/>
            <a:ext cx="3794759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1">
                <a:solidFill>
                  <a:srgbClr val="0E2644"/>
                </a:solidFill>
                <a:latin typeface="Aptos"/>
              </a:defRPr>
            </a:pPr>
            <a:r>
              <a:t>PRINCIPIO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49440" y="2432304"/>
            <a:ext cx="3794759" cy="18287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32D37"/>
                </a:solidFill>
                <a:latin typeface="Aptos"/>
              </a:defRPr>
            </a:pPr>
            <a:r>
              <a:t>Lo que se ejecuta debe poder demostrarse; lo que se demuestra debe poder relacionarse con el contrato.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6A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0" y="256032"/>
            <a:ext cx="2423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50" b="1">
                <a:solidFill>
                  <a:srgbClr val="236399"/>
                </a:solidFill>
                <a:latin typeface="Aptos"/>
              </a:defRPr>
            </a:pPr>
            <a:r>
              <a:t>09 HERRAMIENTA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73952"/>
            <a:ext cx="108813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750" b="0">
                <a:solidFill>
                  <a:srgbClr val="697887"/>
                </a:solidFill>
                <a:latin typeface="Aptos"/>
              </a:defRPr>
            </a:pPr>
            <a:r>
              <a:t>INDER VALLEDUPAR  •  Capacitación en supervisión contractual                                      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0292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0E2644"/>
                </a:solidFill>
                <a:latin typeface="Aptos"/>
              </a:defRPr>
            </a:pPr>
            <a:r>
              <a:t>Matriz de seguimiento del supervisor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069848"/>
            <a:ext cx="107899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697887"/>
                </a:solidFill>
                <a:latin typeface="Aptos"/>
              </a:defRPr>
            </a:pPr>
            <a:r>
              <a:t>Una matriz sencilla puede convertirse en el tablero de control del contrato.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1645920"/>
            <a:ext cx="2240280" cy="566928"/>
          </a:xfrm>
          <a:prstGeom prst="rect">
            <a:avLst/>
          </a:prstGeom>
          <a:solidFill>
            <a:srgbClr val="0E264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93192" y="1819656"/>
            <a:ext cx="21488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19" b="1">
                <a:solidFill>
                  <a:srgbClr val="FFFFFF"/>
                </a:solidFill>
                <a:latin typeface="Aptos"/>
              </a:defRPr>
            </a:pPr>
            <a:r>
              <a:t>OBLIGACIÓN</a:t>
            </a:r>
          </a:p>
        </p:txBody>
      </p:sp>
      <p:sp>
        <p:nvSpPr>
          <p:cNvPr id="9" name="Rectangle 8"/>
          <p:cNvSpPr/>
          <p:nvPr/>
        </p:nvSpPr>
        <p:spPr>
          <a:xfrm>
            <a:off x="2587752" y="1645920"/>
            <a:ext cx="2331720" cy="566928"/>
          </a:xfrm>
          <a:prstGeom prst="rect">
            <a:avLst/>
          </a:prstGeom>
          <a:solidFill>
            <a:srgbClr val="0E264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633472" y="1819656"/>
            <a:ext cx="2240279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19" b="1">
                <a:solidFill>
                  <a:srgbClr val="FFFFFF"/>
                </a:solidFill>
                <a:latin typeface="Aptos"/>
              </a:defRPr>
            </a:pPr>
            <a:r>
              <a:t>ACTIVIDAD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19472" y="1645920"/>
            <a:ext cx="2148840" cy="566928"/>
          </a:xfrm>
          <a:prstGeom prst="rect">
            <a:avLst/>
          </a:prstGeom>
          <a:solidFill>
            <a:srgbClr val="0E264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965192" y="1819656"/>
            <a:ext cx="20574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19" b="1">
                <a:solidFill>
                  <a:srgbClr val="FFFFFF"/>
                </a:solidFill>
                <a:latin typeface="Aptos"/>
              </a:defRPr>
            </a:pPr>
            <a:r>
              <a:t>EVIDENCIA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068312" y="1645920"/>
            <a:ext cx="1508760" cy="566928"/>
          </a:xfrm>
          <a:prstGeom prst="rect">
            <a:avLst/>
          </a:prstGeom>
          <a:solidFill>
            <a:srgbClr val="0E264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114032" y="1819656"/>
            <a:ext cx="1417319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19" b="1">
                <a:solidFill>
                  <a:srgbClr val="FFFFFF"/>
                </a:solidFill>
                <a:latin typeface="Aptos"/>
              </a:defRPr>
            </a:pPr>
            <a:r>
              <a:t>ESTADO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577072" y="1645920"/>
            <a:ext cx="3291840" cy="566928"/>
          </a:xfrm>
          <a:prstGeom prst="rect">
            <a:avLst/>
          </a:prstGeom>
          <a:solidFill>
            <a:srgbClr val="0E264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622792" y="1819656"/>
            <a:ext cx="32004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19" b="1">
                <a:solidFill>
                  <a:srgbClr val="FFFFFF"/>
                </a:solidFill>
                <a:latin typeface="Aptos"/>
              </a:defRPr>
            </a:pPr>
            <a:r>
              <a:t>OBSERVACIÓN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47472" y="2212848"/>
            <a:ext cx="2240280" cy="822960"/>
          </a:xfrm>
          <a:prstGeom prst="rect">
            <a:avLst/>
          </a:prstGeom>
          <a:solidFill>
            <a:srgbClr val="F2F6F9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20624" y="2395728"/>
            <a:ext cx="2093976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19" b="0">
                <a:solidFill>
                  <a:srgbClr val="232D37"/>
                </a:solidFill>
                <a:latin typeface="Aptos"/>
              </a:defRPr>
            </a:pPr>
            <a:r>
              <a:t>Realizar jornadas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587752" y="2212848"/>
            <a:ext cx="2331720" cy="822960"/>
          </a:xfrm>
          <a:prstGeom prst="rect">
            <a:avLst/>
          </a:prstGeom>
          <a:solidFill>
            <a:srgbClr val="F2F6F9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660904" y="2395728"/>
            <a:ext cx="218541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19" b="0">
                <a:solidFill>
                  <a:srgbClr val="232D37"/>
                </a:solidFill>
                <a:latin typeface="Aptos"/>
              </a:defRPr>
            </a:pPr>
            <a:r>
              <a:t>Jornada ejecutada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919472" y="2212848"/>
            <a:ext cx="2148840" cy="822960"/>
          </a:xfrm>
          <a:prstGeom prst="rect">
            <a:avLst/>
          </a:prstGeom>
          <a:solidFill>
            <a:srgbClr val="F2F6F9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992624" y="2395728"/>
            <a:ext cx="2002536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19" b="0">
                <a:solidFill>
                  <a:srgbClr val="232D37"/>
                </a:solidFill>
                <a:latin typeface="Aptos"/>
              </a:defRPr>
            </a:pPr>
            <a:r>
              <a:t>Listados + fotos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068312" y="2212848"/>
            <a:ext cx="1508760" cy="822960"/>
          </a:xfrm>
          <a:prstGeom prst="rect">
            <a:avLst/>
          </a:prstGeom>
          <a:solidFill>
            <a:srgbClr val="F2F6F9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141464" y="2395728"/>
            <a:ext cx="1362456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19" b="1">
                <a:solidFill>
                  <a:srgbClr val="34875C"/>
                </a:solidFill>
                <a:latin typeface="Aptos"/>
              </a:defRPr>
            </a:pPr>
            <a:r>
              <a:t>CUMPLE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577072" y="2212848"/>
            <a:ext cx="3291840" cy="822960"/>
          </a:xfrm>
          <a:prstGeom prst="rect">
            <a:avLst/>
          </a:prstGeom>
          <a:solidFill>
            <a:srgbClr val="F2F6F9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650224" y="2395728"/>
            <a:ext cx="3145536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19" b="0">
                <a:solidFill>
                  <a:srgbClr val="232D37"/>
                </a:solidFill>
                <a:latin typeface="Aptos"/>
              </a:defRPr>
            </a:pPr>
            <a:r>
              <a:t>Sin novedad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47472" y="3035808"/>
            <a:ext cx="2240280" cy="822960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420624" y="3218688"/>
            <a:ext cx="2093976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19" b="0">
                <a:solidFill>
                  <a:srgbClr val="232D37"/>
                </a:solidFill>
                <a:latin typeface="Aptos"/>
              </a:defRPr>
            </a:pPr>
            <a:r>
              <a:t>Entregar productos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87752" y="3035808"/>
            <a:ext cx="2331720" cy="822960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2660904" y="3218688"/>
            <a:ext cx="218541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19" b="0">
                <a:solidFill>
                  <a:srgbClr val="232D37"/>
                </a:solidFill>
                <a:latin typeface="Aptos"/>
              </a:defRPr>
            </a:pPr>
            <a:r>
              <a:t>Producto recibido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919472" y="3035808"/>
            <a:ext cx="2148840" cy="822960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992624" y="3218688"/>
            <a:ext cx="2002536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19" b="0">
                <a:solidFill>
                  <a:srgbClr val="232D37"/>
                </a:solidFill>
                <a:latin typeface="Aptos"/>
              </a:defRPr>
            </a:pPr>
            <a:r>
              <a:t>Acta + producto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068312" y="3035808"/>
            <a:ext cx="1508760" cy="822960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141464" y="3218688"/>
            <a:ext cx="1362456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19" b="1">
                <a:solidFill>
                  <a:srgbClr val="34875C"/>
                </a:solidFill>
                <a:latin typeface="Aptos"/>
              </a:defRPr>
            </a:pPr>
            <a:r>
              <a:t>CUMPLE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577072" y="3035808"/>
            <a:ext cx="3291840" cy="822960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8650224" y="3218688"/>
            <a:ext cx="3145536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19" b="0">
                <a:solidFill>
                  <a:srgbClr val="232D37"/>
                </a:solidFill>
                <a:latin typeface="Aptos"/>
              </a:defRPr>
            </a:pPr>
            <a:r>
              <a:t>Verificado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47472" y="3858768"/>
            <a:ext cx="2240280" cy="822960"/>
          </a:xfrm>
          <a:prstGeom prst="rect">
            <a:avLst/>
          </a:prstGeom>
          <a:solidFill>
            <a:srgbClr val="F2F6F9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420624" y="4041648"/>
            <a:ext cx="2093976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19" b="0">
                <a:solidFill>
                  <a:srgbClr val="232D37"/>
                </a:solidFill>
                <a:latin typeface="Aptos"/>
              </a:defRPr>
            </a:pPr>
            <a:r>
              <a:t>Ejecutar presupuesto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587752" y="3858768"/>
            <a:ext cx="2331720" cy="822960"/>
          </a:xfrm>
          <a:prstGeom prst="rect">
            <a:avLst/>
          </a:prstGeom>
          <a:solidFill>
            <a:srgbClr val="F2F6F9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2660904" y="4041648"/>
            <a:ext cx="218541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19" b="0">
                <a:solidFill>
                  <a:srgbClr val="232D37"/>
                </a:solidFill>
                <a:latin typeface="Aptos"/>
              </a:defRPr>
            </a:pPr>
            <a:r>
              <a:t>Gasto relacionado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919472" y="3858768"/>
            <a:ext cx="2148840" cy="822960"/>
          </a:xfrm>
          <a:prstGeom prst="rect">
            <a:avLst/>
          </a:prstGeom>
          <a:solidFill>
            <a:srgbClr val="F2F6F9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4992624" y="4041648"/>
            <a:ext cx="2002536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19" b="0">
                <a:solidFill>
                  <a:srgbClr val="232D37"/>
                </a:solidFill>
                <a:latin typeface="Aptos"/>
              </a:defRPr>
            </a:pPr>
            <a:r>
              <a:t>Factura + soporte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068312" y="3858768"/>
            <a:ext cx="1508760" cy="822960"/>
          </a:xfrm>
          <a:prstGeom prst="rect">
            <a:avLst/>
          </a:prstGeom>
          <a:solidFill>
            <a:srgbClr val="F2F6F9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7141464" y="4041648"/>
            <a:ext cx="1362456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19" b="1">
                <a:solidFill>
                  <a:srgbClr val="DCAE34"/>
                </a:solidFill>
                <a:latin typeface="Aptos"/>
              </a:defRPr>
            </a:pPr>
            <a:r>
              <a:t>REVISAR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577072" y="3858768"/>
            <a:ext cx="3291840" cy="822960"/>
          </a:xfrm>
          <a:prstGeom prst="rect">
            <a:avLst/>
          </a:prstGeom>
          <a:solidFill>
            <a:srgbClr val="F2F6F9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8650224" y="4041648"/>
            <a:ext cx="3145536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19" b="0">
                <a:solidFill>
                  <a:srgbClr val="232D37"/>
                </a:solidFill>
                <a:latin typeface="Aptos"/>
              </a:defRPr>
            </a:pPr>
            <a:r>
              <a:t>Solicitar aclaración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6A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0" y="256032"/>
            <a:ext cx="2423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50" b="1">
                <a:solidFill>
                  <a:srgbClr val="236399"/>
                </a:solidFill>
                <a:latin typeface="Aptos"/>
              </a:defRPr>
            </a:pPr>
            <a:r>
              <a:t>10 INFORMES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73952"/>
            <a:ext cx="108813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750" b="0">
                <a:solidFill>
                  <a:srgbClr val="697887"/>
                </a:solidFill>
                <a:latin typeface="Aptos"/>
              </a:defRPr>
            </a:pPr>
            <a:r>
              <a:t>INDER VALLEDUPAR  •  Capacitación en supervisión contractual                                      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0292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0E2644"/>
                </a:solidFill>
                <a:latin typeface="Aptos"/>
              </a:defRPr>
            </a:pPr>
            <a:r>
              <a:t>Cómo revisar un informe de ejecución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069848"/>
            <a:ext cx="107899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697887"/>
                </a:solidFill>
                <a:latin typeface="Aptos"/>
              </a:defRPr>
            </a:pPr>
            <a:r>
              <a:t>No se trata de leerlo: se trata de contrastarlo.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2057400"/>
            <a:ext cx="2103120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67512" y="2258568"/>
            <a:ext cx="1956815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INFORME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97479" y="2240280"/>
            <a:ext cx="7315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70632" y="2057400"/>
            <a:ext cx="2103120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843784" y="2258568"/>
            <a:ext cx="1956815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CONTRATO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73752" y="2240280"/>
            <a:ext cx="7315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946904" y="2057400"/>
            <a:ext cx="2103120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020056" y="2258568"/>
            <a:ext cx="1956815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EVIDENCIAS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50024" y="2240280"/>
            <a:ext cx="7315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123176" y="2057400"/>
            <a:ext cx="2103120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196328" y="2258568"/>
            <a:ext cx="1956815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VERIFICACIÓN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26296" y="2240280"/>
            <a:ext cx="7315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299448" y="2057400"/>
            <a:ext cx="2103120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372600" y="2258568"/>
            <a:ext cx="1956815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CERTIFICACIÓN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416052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50" b="1">
                <a:solidFill>
                  <a:srgbClr val="0E2644"/>
                </a:solidFill>
                <a:latin typeface="Aptos"/>
              </a:defRPr>
            </a:pPr>
            <a:r>
              <a:t>Preguntas: ¿qué se hizo?  ¿cuándo?  ¿cuánto?  ¿con qué recursos?  ¿qué evidencia existe?  ¿qué resultado produjo?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6A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0" y="256032"/>
            <a:ext cx="2423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50" b="1">
                <a:solidFill>
                  <a:srgbClr val="236399"/>
                </a:solidFill>
                <a:latin typeface="Aptos"/>
              </a:defRPr>
            </a:pPr>
            <a:r>
              <a:t>11 ALERTAS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73952"/>
            <a:ext cx="108813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750" b="0">
                <a:solidFill>
                  <a:srgbClr val="697887"/>
                </a:solidFill>
                <a:latin typeface="Aptos"/>
              </a:defRPr>
            </a:pPr>
            <a:r>
              <a:t>INDER VALLEDUPAR  •  Capacitación en supervisión contractual                                      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0292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0E2644"/>
                </a:solidFill>
                <a:latin typeface="Aptos"/>
              </a:defRPr>
            </a:pPr>
            <a:r>
              <a:t>¿Qué hacer cuando hay una inconsistencia?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069848"/>
            <a:ext cx="107899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697887"/>
                </a:solidFill>
                <a:latin typeface="Aptos"/>
              </a:defRPr>
            </a:pPr>
            <a:r>
              <a:t>El hallazgo no significa automáticamente incumplimiento; significa que debe verificarse.</a:t>
            </a:r>
          </a:p>
        </p:txBody>
      </p:sp>
      <p:sp>
        <p:nvSpPr>
          <p:cNvPr id="7" name="Rectangle 6"/>
          <p:cNvSpPr/>
          <p:nvPr/>
        </p:nvSpPr>
        <p:spPr>
          <a:xfrm>
            <a:off x="228600" y="1965960"/>
            <a:ext cx="1874519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01752" y="2167128"/>
            <a:ext cx="172821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IDENTIFICAR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03120" y="2148840"/>
            <a:ext cx="2743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0" name="Rectangle 9"/>
          <p:cNvSpPr/>
          <p:nvPr/>
        </p:nvSpPr>
        <p:spPr>
          <a:xfrm>
            <a:off x="2130551" y="1965960"/>
            <a:ext cx="1874519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203703" y="2167128"/>
            <a:ext cx="172821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DOCUMENTAR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05071" y="2148840"/>
            <a:ext cx="2743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032503" y="1965960"/>
            <a:ext cx="1874519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105655" y="2167128"/>
            <a:ext cx="172821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OBSERVAR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07023" y="2148840"/>
            <a:ext cx="2743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34455" y="1965960"/>
            <a:ext cx="1874519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007607" y="2167128"/>
            <a:ext cx="172821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ACLARAR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08975" y="2148840"/>
            <a:ext cx="2743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836407" y="1965960"/>
            <a:ext cx="1874519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909559" y="2167128"/>
            <a:ext cx="172821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VERIFICAR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10927" y="2148840"/>
            <a:ext cx="2743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738359" y="1965960"/>
            <a:ext cx="1874519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811511" y="2167128"/>
            <a:ext cx="172821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CERTIFICAR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051560" y="3886200"/>
            <a:ext cx="10058400" cy="1234440"/>
          </a:xfrm>
          <a:prstGeom prst="rect">
            <a:avLst/>
          </a:prstGeom>
          <a:solidFill>
            <a:srgbClr val="FFFFFF"/>
          </a:solidFill>
          <a:ln>
            <a:solidFill>
              <a:srgbClr val="D6A9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325880" y="4096512"/>
            <a:ext cx="21945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1">
                <a:solidFill>
                  <a:srgbClr val="0E2644"/>
                </a:solidFill>
                <a:latin typeface="Aptos"/>
              </a:defRPr>
            </a:pPr>
            <a:r>
              <a:t>EJEMPLO DE OBSERVACIÓN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337560" y="4041648"/>
            <a:ext cx="74066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50" b="0">
                <a:solidFill>
                  <a:srgbClr val="232D37"/>
                </a:solidFill>
                <a:latin typeface="Aptos"/>
              </a:defRPr>
            </a:pPr>
            <a:r>
              <a:t>“Se solicita aclarar la relación del gasto con la actividad X y aportar los soportes que permitan verificar su ejecución y correspondencia con el presupuesto aprobado.”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6A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0" y="256032"/>
            <a:ext cx="2423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50" b="1">
                <a:solidFill>
                  <a:srgbClr val="236399"/>
                </a:solidFill>
                <a:latin typeface="Aptos"/>
              </a:defRPr>
            </a:pPr>
            <a:r>
              <a:t>12 LÍMITES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73952"/>
            <a:ext cx="108813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750" b="0">
                <a:solidFill>
                  <a:srgbClr val="697887"/>
                </a:solidFill>
                <a:latin typeface="Aptos"/>
              </a:defRPr>
            </a:pPr>
            <a:r>
              <a:t>INDER VALLEDUPAR  •  Capacitación en supervisión contractual                                      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0292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0E2644"/>
                </a:solidFill>
                <a:latin typeface="Aptos"/>
              </a:defRPr>
            </a:pPr>
            <a:r>
              <a:t>Lo que el supervisor NO debe hacer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069848"/>
            <a:ext cx="107899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697887"/>
                </a:solidFill>
                <a:latin typeface="Aptos"/>
              </a:defRPr>
            </a:pPr>
            <a:r>
              <a:t>Supervisar también significa conocer los límites de la función.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1737360"/>
            <a:ext cx="3429000" cy="3474720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737360"/>
            <a:ext cx="64008" cy="3474720"/>
          </a:xfrm>
          <a:prstGeom prst="rect">
            <a:avLst/>
          </a:prstGeom>
          <a:solidFill>
            <a:srgbClr val="BE4646"/>
          </a:solidFill>
          <a:ln>
            <a:solidFill>
              <a:srgbClr val="BE4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1920240"/>
            <a:ext cx="301752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1">
                <a:solidFill>
                  <a:srgbClr val="0E2644"/>
                </a:solidFill>
                <a:latin typeface="Aptos"/>
              </a:defRPr>
            </a:pPr>
            <a:r>
              <a:t>NO AUTORIZAR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340864"/>
            <a:ext cx="30175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32D37"/>
                </a:solidFill>
                <a:latin typeface="Aptos"/>
              </a:defRPr>
            </a:pPr>
            <a:r>
              <a:t>Gastos o actividades que cambien el alcance contractual sin el trámite correspondiente.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89120" y="1737360"/>
            <a:ext cx="3429000" cy="3474720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89120" y="1737360"/>
            <a:ext cx="64008" cy="3474720"/>
          </a:xfrm>
          <a:prstGeom prst="rect">
            <a:avLst/>
          </a:prstGeom>
          <a:solidFill>
            <a:srgbClr val="BE4646"/>
          </a:solidFill>
          <a:ln>
            <a:solidFill>
              <a:srgbClr val="BE4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617720" y="1920240"/>
            <a:ext cx="301752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1">
                <a:solidFill>
                  <a:srgbClr val="0E2644"/>
                </a:solidFill>
                <a:latin typeface="Aptos"/>
              </a:defRPr>
            </a:pPr>
            <a:r>
              <a:t>NO MODIFICAR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7720" y="2340864"/>
            <a:ext cx="30175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32D37"/>
                </a:solidFill>
                <a:latin typeface="Aptos"/>
              </a:defRPr>
            </a:pPr>
            <a:r>
              <a:t>Obligaciones, valores, productos o condiciones por instrucciones informales.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92440" y="1737360"/>
            <a:ext cx="3429000" cy="3474720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92440" y="1737360"/>
            <a:ext cx="64008" cy="3474720"/>
          </a:xfrm>
          <a:prstGeom prst="rect">
            <a:avLst/>
          </a:prstGeom>
          <a:solidFill>
            <a:srgbClr val="BE4646"/>
          </a:solidFill>
          <a:ln>
            <a:solidFill>
              <a:srgbClr val="BE4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321040" y="1920240"/>
            <a:ext cx="301752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1">
                <a:solidFill>
                  <a:srgbClr val="0E2644"/>
                </a:solidFill>
                <a:latin typeface="Aptos"/>
              </a:defRPr>
            </a:pPr>
            <a:r>
              <a:t>NO CERTIFICAR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21040" y="2340864"/>
            <a:ext cx="30175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32D37"/>
                </a:solidFill>
                <a:latin typeface="Aptos"/>
              </a:defRPr>
            </a:pPr>
            <a:r>
              <a:t>Actividades no verificadas o soportes insuficientes.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6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"/>
            <a:ext cx="12191695" cy="475488"/>
          </a:xfrm>
          <a:prstGeom prst="rect">
            <a:avLst/>
          </a:prstGeom>
          <a:solidFill>
            <a:srgbClr val="D6A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49808" y="1028700"/>
            <a:ext cx="10058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D6A93D"/>
                </a:solidFill>
                <a:latin typeface="Aptos"/>
              </a:defRPr>
            </a:pPr>
            <a:r>
              <a:rPr sz="2800" dirty="0"/>
              <a:t>CASO PRÁCTICO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2093535"/>
            <a:ext cx="10515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FFFFFF"/>
                </a:solidFill>
                <a:latin typeface="Aptos"/>
              </a:defRPr>
            </a:pPr>
            <a:r>
              <a:rPr sz="1600" dirty="0"/>
              <a:t>SUPERVISIÓN DE UN</a:t>
            </a:r>
            <a:br>
              <a:rPr sz="1600" dirty="0"/>
            </a:br>
            <a:r>
              <a:rPr sz="1600" dirty="0"/>
              <a:t>CONVENIO DE ASOCIACIÓN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3291840"/>
            <a:ext cx="99669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D2E1EE"/>
                </a:solidFill>
                <a:latin typeface="Aptos"/>
              </a:defRPr>
            </a:pPr>
            <a:r>
              <a:t>Aplicamos la metodología general a un caso con actividades, presupuesto, aportes, soportes y resultados.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534924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50" b="1">
                <a:solidFill>
                  <a:srgbClr val="D6A93D"/>
                </a:solidFill>
                <a:latin typeface="Aptos"/>
              </a:defRPr>
            </a:pPr>
            <a:r>
              <a:t>El convenio es un ejemplo. La metodología sirve para cualquier proceso contractual.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6A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0" y="256032"/>
            <a:ext cx="2423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50" b="1">
                <a:solidFill>
                  <a:srgbClr val="236399"/>
                </a:solidFill>
                <a:latin typeface="Aptos"/>
              </a:defRPr>
            </a:pPr>
            <a:r>
              <a:t>13 CASO PRÁCTICO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73952"/>
            <a:ext cx="108813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750" b="0">
                <a:solidFill>
                  <a:srgbClr val="697887"/>
                </a:solidFill>
                <a:latin typeface="Aptos"/>
              </a:defRPr>
            </a:pPr>
            <a:r>
              <a:t>INDER VALLEDUPAR  •  Capacitación en supervisión contractual                                      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0292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0E2644"/>
                </a:solidFill>
                <a:latin typeface="Aptos"/>
              </a:defRPr>
            </a:pPr>
            <a:r>
              <a:t>Convenio de asociación: ¿qué debe conectar el supervisor?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069848"/>
            <a:ext cx="107899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697887"/>
                </a:solidFill>
                <a:latin typeface="Aptos"/>
              </a:defRPr>
            </a:pPr>
            <a:r>
              <a:t>Aquí aterrizamos la metodología general.</a:t>
            </a:r>
          </a:p>
        </p:txBody>
      </p:sp>
      <p:sp>
        <p:nvSpPr>
          <p:cNvPr id="7" name="Rectangle 6"/>
          <p:cNvSpPr/>
          <p:nvPr/>
        </p:nvSpPr>
        <p:spPr>
          <a:xfrm>
            <a:off x="182880" y="2057400"/>
            <a:ext cx="1874519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56032" y="2258568"/>
            <a:ext cx="172821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CONVENIO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57400" y="2240280"/>
            <a:ext cx="2743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0" name="Rectangle 9"/>
          <p:cNvSpPr/>
          <p:nvPr/>
        </p:nvSpPr>
        <p:spPr>
          <a:xfrm>
            <a:off x="2084831" y="2057400"/>
            <a:ext cx="1874519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157984" y="2258568"/>
            <a:ext cx="172821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PLAN OPERATIVO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59352" y="2240280"/>
            <a:ext cx="2743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86783" y="2057400"/>
            <a:ext cx="1874519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059935" y="2258568"/>
            <a:ext cx="172821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ACTIVIDAD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61303" y="2240280"/>
            <a:ext cx="2743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888735" y="2057400"/>
            <a:ext cx="1874519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961887" y="2258568"/>
            <a:ext cx="172821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PRESUPUESTO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63255" y="2240280"/>
            <a:ext cx="2743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90687" y="2057400"/>
            <a:ext cx="1874519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863839" y="2258568"/>
            <a:ext cx="172821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SOPORTES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65207" y="2240280"/>
            <a:ext cx="2743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692639" y="2057400"/>
            <a:ext cx="1874519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765791" y="2258568"/>
            <a:ext cx="172821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RESULTADO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4160520"/>
            <a:ext cx="103327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0E2644"/>
                </a:solidFill>
                <a:latin typeface="Aptos"/>
              </a:defRPr>
            </a:pPr>
            <a:r>
              <a:t>Además del aporte de la entidad, debe verificarse la ejecución de los compromisos de la contraparte en los términos pactados.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6A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0" y="256032"/>
            <a:ext cx="2423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50" b="1">
                <a:solidFill>
                  <a:srgbClr val="236399"/>
                </a:solidFill>
                <a:latin typeface="Aptos"/>
              </a:defRPr>
            </a:pPr>
            <a:r>
              <a:t>14 CASO PRÁCTICO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73952"/>
            <a:ext cx="108813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750" b="0">
                <a:solidFill>
                  <a:srgbClr val="697887"/>
                </a:solidFill>
                <a:latin typeface="Aptos"/>
              </a:defRPr>
            </a:pPr>
            <a:r>
              <a:t>INDER VALLEDUPAR  •  Capacitación en supervisión contractual                                      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0292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0E2644"/>
                </a:solidFill>
                <a:latin typeface="Aptos"/>
              </a:defRPr>
            </a:pPr>
            <a:r>
              <a:t>Ejemplo: realización de una actividad deportiva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069848"/>
            <a:ext cx="107899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697887"/>
                </a:solidFill>
                <a:latin typeface="Aptos"/>
              </a:defRPr>
            </a:pPr>
            <a:r>
              <a:t>La supervisión baja del papel a la realidad.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1691640"/>
            <a:ext cx="2651760" cy="3566160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94360" y="1691640"/>
            <a:ext cx="64008" cy="3566160"/>
          </a:xfrm>
          <a:prstGeom prst="rect">
            <a:avLst/>
          </a:prstGeom>
          <a:solidFill>
            <a:srgbClr val="23639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60" y="1874520"/>
            <a:ext cx="2240279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1">
                <a:solidFill>
                  <a:srgbClr val="0E2644"/>
                </a:solidFill>
                <a:latin typeface="Aptos"/>
              </a:defRPr>
            </a:pPr>
            <a:r>
              <a:t>1. ACTIVIDAD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295144"/>
            <a:ext cx="2240279" cy="2834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32D37"/>
                </a:solidFill>
                <a:latin typeface="Aptos"/>
              </a:defRPr>
            </a:pPr>
            <a:r>
              <a:t>Evento deportivo programado en el plan operativo.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74720" y="1691640"/>
            <a:ext cx="2651760" cy="3566160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474720" y="1691640"/>
            <a:ext cx="64008" cy="3566160"/>
          </a:xfrm>
          <a:prstGeom prst="rect">
            <a:avLst/>
          </a:prstGeom>
          <a:solidFill>
            <a:srgbClr val="D6A93D"/>
          </a:solidFill>
          <a:ln>
            <a:solidFill>
              <a:srgbClr val="D6A9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703320" y="1874520"/>
            <a:ext cx="2240279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1">
                <a:solidFill>
                  <a:srgbClr val="0E2644"/>
                </a:solidFill>
                <a:latin typeface="Aptos"/>
              </a:defRPr>
            </a:pPr>
            <a:r>
              <a:t>2. PRESUPUESTO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03320" y="2295144"/>
            <a:ext cx="2240279" cy="2834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32D37"/>
                </a:solidFill>
                <a:latin typeface="Aptos"/>
              </a:defRPr>
            </a:pPr>
            <a:r>
              <a:t>Rubros y valores previamente relacionados con la actividad.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55080" y="1691640"/>
            <a:ext cx="2651760" cy="3566160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355080" y="1691640"/>
            <a:ext cx="64008" cy="3566160"/>
          </a:xfrm>
          <a:prstGeom prst="rect">
            <a:avLst/>
          </a:prstGeom>
          <a:solidFill>
            <a:srgbClr val="34875C"/>
          </a:solidFill>
          <a:ln>
            <a:solidFill>
              <a:srgbClr val="3487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583680" y="1874520"/>
            <a:ext cx="2240279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1">
                <a:solidFill>
                  <a:srgbClr val="0E2644"/>
                </a:solidFill>
                <a:latin typeface="Aptos"/>
              </a:defRPr>
            </a:pPr>
            <a:r>
              <a:t>3. SOPORTES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0" y="2295144"/>
            <a:ext cx="2240279" cy="2834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32D37"/>
                </a:solidFill>
                <a:latin typeface="Aptos"/>
              </a:defRPr>
            </a:pPr>
            <a:r>
              <a:t>Facturas, actas, listados, registros y demás evidencias.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235440" y="1691640"/>
            <a:ext cx="2331720" cy="3566160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9235440" y="1691640"/>
            <a:ext cx="64008" cy="3566160"/>
          </a:xfrm>
          <a:prstGeom prst="rect">
            <a:avLst/>
          </a:prstGeom>
          <a:solidFill>
            <a:srgbClr val="0E2644"/>
          </a:solidFill>
          <a:ln>
            <a:solidFill>
              <a:srgbClr val="0E26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464040" y="1874520"/>
            <a:ext cx="1920239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1">
                <a:solidFill>
                  <a:srgbClr val="0E2644"/>
                </a:solidFill>
                <a:latin typeface="Aptos"/>
              </a:defRPr>
            </a:pPr>
            <a:r>
              <a:t>4. RESULTADO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64040" y="2295144"/>
            <a:ext cx="1920239" cy="2834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32D37"/>
                </a:solidFill>
                <a:latin typeface="Aptos"/>
              </a:defRPr>
            </a:pPr>
            <a:r>
              <a:t>Evento realizado, población atendida y producto verificable.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6A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0" y="256032"/>
            <a:ext cx="2423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50" b="1">
                <a:solidFill>
                  <a:srgbClr val="236399"/>
                </a:solidFill>
                <a:latin typeface="Aptos"/>
              </a:defRPr>
            </a:pPr>
            <a:r>
              <a:t>15 CASO PRÁCTICO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73952"/>
            <a:ext cx="108813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750" b="0">
                <a:solidFill>
                  <a:srgbClr val="697887"/>
                </a:solidFill>
                <a:latin typeface="Aptos"/>
              </a:defRPr>
            </a:pPr>
            <a:r>
              <a:t>INDER VALLEDUPAR  •  Capacitación en supervisión contractual                                      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0292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0E2644"/>
                </a:solidFill>
                <a:latin typeface="Aptos"/>
              </a:defRPr>
            </a:pPr>
            <a:r>
              <a:t>Aportes y contrapartida: no perder la trazabilidad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069848"/>
            <a:ext cx="107899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697887"/>
                </a:solidFill>
                <a:latin typeface="Aptos"/>
              </a:defRPr>
            </a:pPr>
            <a:r>
              <a:t>La contrapartida se analiza según lo pactado y debe soportarse adecuadamente.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914400"/>
            <a:ext cx="2057400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13231" y="1115568"/>
            <a:ext cx="1911095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APORTE ENTIDAD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97480" y="1097280"/>
            <a:ext cx="7315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70632" y="914400"/>
            <a:ext cx="2057400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843784" y="1115568"/>
            <a:ext cx="1911095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APORTE CONTRAPARTE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28032" y="1097280"/>
            <a:ext cx="7315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901184" y="914400"/>
            <a:ext cx="2057400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974336" y="1115568"/>
            <a:ext cx="1911095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ACTIVIDADES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58584" y="1097280"/>
            <a:ext cx="7315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031736" y="914400"/>
            <a:ext cx="2057400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104888" y="1115568"/>
            <a:ext cx="1911095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SOPORTES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89136" y="1097280"/>
            <a:ext cx="7315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162288" y="914400"/>
            <a:ext cx="2057400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235440" y="1115568"/>
            <a:ext cx="1911095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RESULTADO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05840" y="3063240"/>
            <a:ext cx="10149840" cy="1874519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1005840" y="3063240"/>
            <a:ext cx="64008" cy="1874519"/>
          </a:xfrm>
          <a:prstGeom prst="rect">
            <a:avLst/>
          </a:prstGeom>
          <a:solidFill>
            <a:srgbClr val="23639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234440" y="3246120"/>
            <a:ext cx="97383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1">
                <a:solidFill>
                  <a:srgbClr val="0E2644"/>
                </a:solidFill>
                <a:latin typeface="Aptos"/>
              </a:defRPr>
            </a:pPr>
            <a:r>
              <a:t>PREGUNTAS DEL SUPERVISOR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34440" y="3666744"/>
            <a:ext cx="9738360" cy="1142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32D37"/>
                </a:solidFill>
                <a:latin typeface="Aptos"/>
              </a:defRPr>
            </a:pPr>
            <a:r>
              <a:t>¿Qué aporta cada parte? ¿En qué actividad se materializa? ¿Qué soporte existe? ¿Está dentro de lo pactado? ¿Contribuye al resultado del convenio?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6A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0" y="256032"/>
            <a:ext cx="2423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50" b="1">
                <a:solidFill>
                  <a:srgbClr val="236399"/>
                </a:solidFill>
                <a:latin typeface="Aptos"/>
              </a:defRPr>
            </a:pPr>
            <a:r>
              <a:t>16 APLICACIÓN GENERAL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73952"/>
            <a:ext cx="108813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750" b="0">
                <a:solidFill>
                  <a:srgbClr val="697887"/>
                </a:solidFill>
                <a:latin typeface="Aptos"/>
              </a:defRPr>
            </a:pPr>
            <a:r>
              <a:t>INDER VALLEDUPAR  •  Capacitación en supervisión contractual                                      18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0292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0E2644"/>
                </a:solidFill>
                <a:latin typeface="Aptos"/>
              </a:defRPr>
            </a:pPr>
            <a:r>
              <a:t>La misma lógica sirve para cualquier modalidad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069848"/>
            <a:ext cx="107899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697887"/>
                </a:solidFill>
                <a:latin typeface="Aptos"/>
              </a:defRPr>
            </a:pPr>
            <a:r>
              <a:t>El objeto cambia; la disciplina de supervisión permanece.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554480"/>
            <a:ext cx="3493008" cy="1737360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48640" y="1554480"/>
            <a:ext cx="64008" cy="1737360"/>
          </a:xfrm>
          <a:prstGeom prst="rect">
            <a:avLst/>
          </a:prstGeom>
          <a:solidFill>
            <a:srgbClr val="23639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77240" y="1737360"/>
            <a:ext cx="3081527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1">
                <a:solidFill>
                  <a:srgbClr val="0E2644"/>
                </a:solidFill>
                <a:latin typeface="Aptos"/>
              </a:defRPr>
            </a:pPr>
            <a:r>
              <a:t>MÍNIMA CUANTÍA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157984"/>
            <a:ext cx="3081527" cy="1005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32D37"/>
                </a:solidFill>
                <a:latin typeface="Aptos"/>
              </a:defRPr>
            </a:pPr>
            <a:r>
              <a:t>¿Lo recibido corresponde exactamente a lo contratado?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07407" y="1554480"/>
            <a:ext cx="3493008" cy="1737360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407407" y="1554480"/>
            <a:ext cx="64008" cy="1737360"/>
          </a:xfrm>
          <a:prstGeom prst="rect">
            <a:avLst/>
          </a:prstGeom>
          <a:solidFill>
            <a:srgbClr val="34875C"/>
          </a:solidFill>
          <a:ln>
            <a:solidFill>
              <a:srgbClr val="3487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636007" y="1737360"/>
            <a:ext cx="3081527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1">
                <a:solidFill>
                  <a:srgbClr val="0E2644"/>
                </a:solidFill>
                <a:latin typeface="Aptos"/>
              </a:defRPr>
            </a:pPr>
            <a:r>
              <a:t>MENOR CUANTÍA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36007" y="2157984"/>
            <a:ext cx="3081527" cy="1005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32D37"/>
                </a:solidFill>
                <a:latin typeface="Aptos"/>
              </a:defRPr>
            </a:pPr>
            <a:r>
              <a:t>¿Se cumplen cantidades, calidad, productos y cronograma?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266175" y="1554480"/>
            <a:ext cx="3493008" cy="1737360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266175" y="1554480"/>
            <a:ext cx="64008" cy="1737360"/>
          </a:xfrm>
          <a:prstGeom prst="rect">
            <a:avLst/>
          </a:prstGeom>
          <a:solidFill>
            <a:srgbClr val="D6A93D"/>
          </a:solidFill>
          <a:ln>
            <a:solidFill>
              <a:srgbClr val="D6A9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494776" y="1737360"/>
            <a:ext cx="3081527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1">
                <a:solidFill>
                  <a:srgbClr val="0E2644"/>
                </a:solidFill>
                <a:latin typeface="Aptos"/>
              </a:defRPr>
            </a:pPr>
            <a:r>
              <a:t>LICITACIÓN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94776" y="2157984"/>
            <a:ext cx="3081527" cy="1005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32D37"/>
                </a:solidFill>
                <a:latin typeface="Aptos"/>
              </a:defRPr>
            </a:pPr>
            <a:r>
              <a:t>¿La obra, suministro o servicio avanza conforme a las condiciones pactadas?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703320"/>
            <a:ext cx="3493008" cy="1737360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548640" y="3703320"/>
            <a:ext cx="64008" cy="1737360"/>
          </a:xfrm>
          <a:prstGeom prst="rect">
            <a:avLst/>
          </a:prstGeom>
          <a:solidFill>
            <a:srgbClr val="0E2644"/>
          </a:solidFill>
          <a:ln>
            <a:solidFill>
              <a:srgbClr val="0E26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77240" y="3886200"/>
            <a:ext cx="3081527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1">
                <a:solidFill>
                  <a:srgbClr val="0E2644"/>
                </a:solidFill>
                <a:latin typeface="Aptos"/>
              </a:defRPr>
            </a:pPr>
            <a:r>
              <a:t>CONTRATACIÓN DIRECTA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306824"/>
            <a:ext cx="3081527" cy="1005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32D37"/>
                </a:solidFill>
                <a:latin typeface="Aptos"/>
              </a:defRPr>
            </a:pPr>
            <a:r>
              <a:t>¿La ejecución corresponde al objeto, obligaciones y soportes definidos?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407407" y="3703320"/>
            <a:ext cx="3493008" cy="1737360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4407407" y="3703320"/>
            <a:ext cx="64008" cy="1737360"/>
          </a:xfrm>
          <a:prstGeom prst="rect">
            <a:avLst/>
          </a:prstGeom>
          <a:solidFill>
            <a:srgbClr val="23639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636007" y="3886200"/>
            <a:ext cx="3081527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1">
                <a:solidFill>
                  <a:srgbClr val="0E2644"/>
                </a:solidFill>
                <a:latin typeface="Aptos"/>
              </a:defRPr>
            </a:pPr>
            <a:r>
              <a:t>PRESTACIÓN DE SERVICIOS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36007" y="4306824"/>
            <a:ext cx="3081527" cy="1005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32D37"/>
                </a:solidFill>
                <a:latin typeface="Aptos"/>
              </a:defRPr>
            </a:pPr>
            <a:r>
              <a:t>¿Las actividades y productos fueron efectivamente realizados?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266175" y="3703320"/>
            <a:ext cx="3493008" cy="1737360"/>
          </a:xfrm>
          <a:prstGeom prst="rect">
            <a:avLst/>
          </a:prstGeom>
          <a:solidFill>
            <a:srgbClr val="FFFFFF"/>
          </a:solidFill>
          <a:ln>
            <a:solidFill>
              <a:srgbClr val="CDD7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8266175" y="3703320"/>
            <a:ext cx="64008" cy="1737360"/>
          </a:xfrm>
          <a:prstGeom prst="rect">
            <a:avLst/>
          </a:prstGeom>
          <a:solidFill>
            <a:srgbClr val="34875C"/>
          </a:solidFill>
          <a:ln>
            <a:solidFill>
              <a:srgbClr val="3487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494776" y="3886200"/>
            <a:ext cx="3081527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1">
                <a:solidFill>
                  <a:srgbClr val="0E2644"/>
                </a:solidFill>
                <a:latin typeface="Aptos"/>
              </a:defRPr>
            </a:pPr>
            <a:r>
              <a:t>CONVENIOS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94776" y="4306824"/>
            <a:ext cx="3081527" cy="1005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232D37"/>
                </a:solidFill>
                <a:latin typeface="Aptos"/>
              </a:defRPr>
            </a:pPr>
            <a:r>
              <a:t>¿Aportes, actividades, gastos y resultados tienen trazabilidad?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6A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0" y="256032"/>
            <a:ext cx="2423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50" b="1">
                <a:solidFill>
                  <a:srgbClr val="236399"/>
                </a:solidFill>
                <a:latin typeface="Aptos"/>
              </a:defRPr>
            </a:pPr>
            <a:r>
              <a:t>17 TABLERO DE CONTROL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73952"/>
            <a:ext cx="108813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750" b="0">
                <a:solidFill>
                  <a:srgbClr val="697887"/>
                </a:solidFill>
                <a:latin typeface="Aptos"/>
              </a:defRPr>
            </a:pPr>
            <a:r>
              <a:t>INDER VALLEDUPAR  •  Capacitación en supervisión contractual                                      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0292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0E2644"/>
                </a:solidFill>
                <a:latin typeface="Aptos"/>
              </a:defRPr>
            </a:pPr>
            <a:r>
              <a:t>Semáforo de supervisión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069848"/>
            <a:ext cx="107899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697887"/>
                </a:solidFill>
                <a:latin typeface="Aptos"/>
              </a:defRPr>
            </a:pPr>
            <a:r>
              <a:t>Una herramienta sencilla para identificar dónde actuar.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1600200"/>
            <a:ext cx="10241280" cy="1051560"/>
          </a:xfrm>
          <a:prstGeom prst="rect">
            <a:avLst/>
          </a:prstGeom>
          <a:solidFill>
            <a:srgbClr val="F2F6F9"/>
          </a:solidFill>
          <a:ln>
            <a:solidFill>
              <a:srgbClr val="3487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88720" y="1828800"/>
            <a:ext cx="594360" cy="594360"/>
          </a:xfrm>
          <a:prstGeom prst="ellipse">
            <a:avLst/>
          </a:prstGeom>
          <a:solidFill>
            <a:srgbClr val="348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057400" y="182880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0E2644"/>
                </a:solidFill>
                <a:latin typeface="Aptos"/>
              </a:defRPr>
            </a:pPr>
            <a:r>
              <a:t>VERDE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40480" y="1783080"/>
            <a:ext cx="6675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232D37"/>
                </a:solidFill>
                <a:latin typeface="Aptos"/>
              </a:defRPr>
            </a:pPr>
            <a:r>
              <a:t>Cumplimiento verificado y soportado.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3017520"/>
            <a:ext cx="10241280" cy="1051560"/>
          </a:xfrm>
          <a:prstGeom prst="rect">
            <a:avLst/>
          </a:prstGeom>
          <a:solidFill>
            <a:srgbClr val="F2F6F9"/>
          </a:solidFill>
          <a:ln>
            <a:solidFill>
              <a:srgbClr val="DCAE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88720" y="3246120"/>
            <a:ext cx="594360" cy="594360"/>
          </a:xfrm>
          <a:prstGeom prst="ellipse">
            <a:avLst/>
          </a:prstGeom>
          <a:solidFill>
            <a:srgbClr val="DCAE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057400" y="324612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0E2644"/>
                </a:solidFill>
                <a:latin typeface="Aptos"/>
              </a:defRPr>
            </a:pPr>
            <a:r>
              <a:t>AMARILLO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40480" y="3200400"/>
            <a:ext cx="6675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232D37"/>
                </a:solidFill>
                <a:latin typeface="Aptos"/>
              </a:defRPr>
            </a:pPr>
            <a:r>
              <a:t>Hay dudas, faltan soportes o requiere aclaración.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14400" y="4434840"/>
            <a:ext cx="10241280" cy="1051560"/>
          </a:xfrm>
          <a:prstGeom prst="rect">
            <a:avLst/>
          </a:prstGeom>
          <a:solidFill>
            <a:srgbClr val="F2F6F9"/>
          </a:solidFill>
          <a:ln>
            <a:solidFill>
              <a:srgbClr val="BE4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1188720" y="4663440"/>
            <a:ext cx="594360" cy="594360"/>
          </a:xfrm>
          <a:prstGeom prst="ellipse">
            <a:avLst/>
          </a:prstGeom>
          <a:solidFill>
            <a:srgbClr val="BE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057400" y="4663440"/>
            <a:ext cx="1828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0E2644"/>
                </a:solidFill>
                <a:latin typeface="Aptos"/>
              </a:defRPr>
            </a:pPr>
            <a:r>
              <a:t>ROJO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40480" y="4617720"/>
            <a:ext cx="6675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232D37"/>
                </a:solidFill>
                <a:latin typeface="Aptos"/>
              </a:defRPr>
            </a:pPr>
            <a:r>
              <a:t>Existe incumplimiento o riesgo que exige actuación.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6A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0" y="256032"/>
            <a:ext cx="2423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50" b="1">
                <a:solidFill>
                  <a:srgbClr val="236399"/>
                </a:solidFill>
                <a:latin typeface="Aptos"/>
              </a:defRPr>
            </a:pPr>
            <a:r>
              <a:t>18 METODOLOGÍA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73952"/>
            <a:ext cx="108813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750" b="0">
                <a:solidFill>
                  <a:srgbClr val="697887"/>
                </a:solidFill>
                <a:latin typeface="Aptos"/>
              </a:defRPr>
            </a:pPr>
            <a:r>
              <a:t>INDER VALLEDUPAR  •  Capacitación en supervisión contractual                                      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0292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0E2644"/>
                </a:solidFill>
                <a:latin typeface="Aptos"/>
              </a:defRPr>
            </a:pPr>
            <a:r>
              <a:t>La metodología del supervisor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069848"/>
            <a:ext cx="107899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697887"/>
                </a:solidFill>
                <a:latin typeface="Aptos"/>
              </a:defRPr>
            </a:pPr>
            <a:r>
              <a:t>Una secuencia práctica para aplicar durante toda la ejecución.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" y="2103120"/>
            <a:ext cx="1664208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46304" y="2304288"/>
            <a:ext cx="151790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PLANEAR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37360" y="2286000"/>
            <a:ext cx="13716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0" name="Rectangle 9"/>
          <p:cNvSpPr/>
          <p:nvPr/>
        </p:nvSpPr>
        <p:spPr>
          <a:xfrm>
            <a:off x="1751076" y="2103120"/>
            <a:ext cx="1664208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824228" y="2304288"/>
            <a:ext cx="151790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VERIFICAR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15284" y="2286000"/>
            <a:ext cx="13716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29000" y="2103120"/>
            <a:ext cx="1664208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502152" y="2304288"/>
            <a:ext cx="151790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SOPORTAR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93208" y="2286000"/>
            <a:ext cx="13716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106924" y="2103120"/>
            <a:ext cx="1664208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180076" y="2304288"/>
            <a:ext cx="151790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OBSERVAR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71132" y="2286000"/>
            <a:ext cx="13716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784848" y="2103120"/>
            <a:ext cx="1664208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858000" y="2304288"/>
            <a:ext cx="151790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CORREGIR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49056" y="2286000"/>
            <a:ext cx="13716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462772" y="2103120"/>
            <a:ext cx="1664208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535924" y="2304288"/>
            <a:ext cx="151790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CERTIFICAR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126980" y="2286000"/>
            <a:ext cx="13716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D6A93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0140696" y="2103120"/>
            <a:ext cx="1664208" cy="749808"/>
          </a:xfrm>
          <a:prstGeom prst="rect">
            <a:avLst/>
          </a:prstGeom>
          <a:solidFill>
            <a:srgbClr val="F2F6F9"/>
          </a:solidFill>
          <a:ln>
            <a:solidFill>
              <a:srgbClr val="236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213848" y="2304288"/>
            <a:ext cx="151790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50" b="1">
                <a:solidFill>
                  <a:srgbClr val="0E2644"/>
                </a:solidFill>
                <a:latin typeface="Aptos"/>
              </a:defRPr>
            </a:pPr>
            <a:r>
              <a:t>ARCHIVAR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4069080"/>
            <a:ext cx="103327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0E2644"/>
                </a:solidFill>
                <a:latin typeface="Aptos"/>
              </a:defRPr>
            </a:pPr>
            <a:r>
              <a:t>Supervisar no es esperar el informe final. Es acompañar, verificar y dejar evidencia durante toda la ejecución.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6A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0" y="256032"/>
            <a:ext cx="24231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50" b="1">
                <a:solidFill>
                  <a:srgbClr val="236399"/>
                </a:solidFill>
                <a:latin typeface="Aptos"/>
              </a:defRPr>
            </a:pPr>
            <a:r>
              <a:t>19 CIERRE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73952"/>
            <a:ext cx="108813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750" b="0">
                <a:solidFill>
                  <a:srgbClr val="697887"/>
                </a:solidFill>
                <a:latin typeface="Aptos"/>
              </a:defRPr>
            </a:pPr>
            <a:r>
              <a:t>INDER VALLEDUPAR  •  Capacitación en supervisión contractual                                      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0292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0E2644"/>
                </a:solidFill>
                <a:latin typeface="Aptos"/>
              </a:defRPr>
            </a:pPr>
            <a:r>
              <a:t>Checklist antes de certificar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069848"/>
            <a:ext cx="107899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0">
                <a:solidFill>
                  <a:srgbClr val="697887"/>
                </a:solidFill>
                <a:latin typeface="Aptos"/>
              </a:defRPr>
            </a:pPr>
            <a:r>
              <a:t>Antes de firmar, el supervisor debería poder responder “sí” a estas preguntas.</a:t>
            </a:r>
          </a:p>
        </p:txBody>
      </p:sp>
      <p:sp>
        <p:nvSpPr>
          <p:cNvPr id="7" name="Oval 6"/>
          <p:cNvSpPr/>
          <p:nvPr/>
        </p:nvSpPr>
        <p:spPr>
          <a:xfrm>
            <a:off x="822960" y="1600200"/>
            <a:ext cx="438912" cy="438912"/>
          </a:xfrm>
          <a:prstGeom prst="ellipse">
            <a:avLst/>
          </a:prstGeom>
          <a:solidFill>
            <a:srgbClr val="348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481328" y="1609344"/>
            <a:ext cx="4709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50" b="1">
                <a:solidFill>
                  <a:srgbClr val="232D37"/>
                </a:solidFill>
                <a:latin typeface="Aptos"/>
              </a:defRPr>
            </a:pPr>
            <a:r>
              <a:t>¿La obligación está claramente identificada?</a:t>
            </a:r>
          </a:p>
        </p:txBody>
      </p:sp>
      <p:sp>
        <p:nvSpPr>
          <p:cNvPr id="9" name="Oval 8"/>
          <p:cNvSpPr/>
          <p:nvPr/>
        </p:nvSpPr>
        <p:spPr>
          <a:xfrm>
            <a:off x="6355080" y="1600200"/>
            <a:ext cx="438912" cy="438912"/>
          </a:xfrm>
          <a:prstGeom prst="ellipse">
            <a:avLst/>
          </a:prstGeom>
          <a:solidFill>
            <a:srgbClr val="348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013448" y="1609344"/>
            <a:ext cx="4709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50" b="1">
                <a:solidFill>
                  <a:srgbClr val="232D37"/>
                </a:solidFill>
                <a:latin typeface="Aptos"/>
              </a:defRPr>
            </a:pPr>
            <a:r>
              <a:t>¿La actividad fue realmente ejecutada?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2679191"/>
            <a:ext cx="438912" cy="438912"/>
          </a:xfrm>
          <a:prstGeom prst="ellipse">
            <a:avLst/>
          </a:prstGeom>
          <a:solidFill>
            <a:srgbClr val="348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481328" y="2688335"/>
            <a:ext cx="4709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50" b="1">
                <a:solidFill>
                  <a:srgbClr val="232D37"/>
                </a:solidFill>
                <a:latin typeface="Aptos"/>
              </a:defRPr>
            </a:pPr>
            <a:r>
              <a:t>¿Existe evidencia suficiente?</a:t>
            </a:r>
          </a:p>
        </p:txBody>
      </p:sp>
      <p:sp>
        <p:nvSpPr>
          <p:cNvPr id="13" name="Oval 12"/>
          <p:cNvSpPr/>
          <p:nvPr/>
        </p:nvSpPr>
        <p:spPr>
          <a:xfrm>
            <a:off x="6355080" y="2679191"/>
            <a:ext cx="438912" cy="438912"/>
          </a:xfrm>
          <a:prstGeom prst="ellipse">
            <a:avLst/>
          </a:prstGeom>
          <a:solidFill>
            <a:srgbClr val="348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013448" y="2688335"/>
            <a:ext cx="4709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50" b="1">
                <a:solidFill>
                  <a:srgbClr val="232D37"/>
                </a:solidFill>
                <a:latin typeface="Aptos"/>
              </a:defRPr>
            </a:pPr>
            <a:r>
              <a:t>¿El gasto está relacionado con la actividad?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3758183"/>
            <a:ext cx="438912" cy="438912"/>
          </a:xfrm>
          <a:prstGeom prst="ellipse">
            <a:avLst/>
          </a:prstGeom>
          <a:solidFill>
            <a:srgbClr val="348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481328" y="3767327"/>
            <a:ext cx="4709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50" b="1">
                <a:solidFill>
                  <a:srgbClr val="232D37"/>
                </a:solidFill>
                <a:latin typeface="Aptos"/>
              </a:defRPr>
            </a:pPr>
            <a:r>
              <a:t>¿El valor corresponde a lo pactado?</a:t>
            </a:r>
          </a:p>
        </p:txBody>
      </p:sp>
      <p:sp>
        <p:nvSpPr>
          <p:cNvPr id="17" name="Oval 16"/>
          <p:cNvSpPr/>
          <p:nvPr/>
        </p:nvSpPr>
        <p:spPr>
          <a:xfrm>
            <a:off x="6355080" y="3758183"/>
            <a:ext cx="438912" cy="438912"/>
          </a:xfrm>
          <a:prstGeom prst="ellipse">
            <a:avLst/>
          </a:prstGeom>
          <a:solidFill>
            <a:srgbClr val="348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013448" y="3767327"/>
            <a:ext cx="4709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50" b="1">
                <a:solidFill>
                  <a:srgbClr val="232D37"/>
                </a:solidFill>
                <a:latin typeface="Aptos"/>
              </a:defRPr>
            </a:pPr>
            <a:r>
              <a:t>¿El resultado fue verificable?</a:t>
            </a:r>
          </a:p>
        </p:txBody>
      </p:sp>
      <p:sp>
        <p:nvSpPr>
          <p:cNvPr id="19" name="Oval 18"/>
          <p:cNvSpPr/>
          <p:nvPr/>
        </p:nvSpPr>
        <p:spPr>
          <a:xfrm>
            <a:off x="822960" y="4837176"/>
            <a:ext cx="438912" cy="438912"/>
          </a:xfrm>
          <a:prstGeom prst="ellipse">
            <a:avLst/>
          </a:prstGeom>
          <a:solidFill>
            <a:srgbClr val="3487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481328" y="4846320"/>
            <a:ext cx="4709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50" b="1">
                <a:solidFill>
                  <a:srgbClr val="232D37"/>
                </a:solidFill>
                <a:latin typeface="Aptos"/>
              </a:defRPr>
            </a:pPr>
            <a:r>
              <a:t>¿Las observaciones fueron atendidas?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6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"/>
            <a:ext cx="12191695" cy="475488"/>
          </a:xfrm>
          <a:prstGeom prst="rect">
            <a:avLst/>
          </a:prstGeom>
          <a:solidFill>
            <a:srgbClr val="D6A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515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D6A93D"/>
                </a:solidFill>
                <a:latin typeface="Aptos"/>
              </a:defRPr>
            </a:pPr>
            <a:r>
              <a:rPr lang="es-ES" dirty="0"/>
              <a:t>OFICINA JURIDICA Y DE CONTRATACIÓN</a:t>
            </a:r>
          </a:p>
          <a:p>
            <a:pPr algn="l">
              <a:defRPr sz="1400" b="1">
                <a:solidFill>
                  <a:srgbClr val="D6A93D"/>
                </a:solidFill>
                <a:latin typeface="Aptos"/>
              </a:defRPr>
            </a:pPr>
            <a:r>
              <a:rPr lang="es-ES" dirty="0"/>
              <a:t>INDER VALLEDUPAR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51560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FFFFFF"/>
                </a:solidFill>
                <a:latin typeface="Aptos"/>
              </a:defRPr>
            </a:pPr>
            <a:r>
              <a:t>EL SUPERVISOR NO</a:t>
            </a:r>
            <a:br/>
            <a:r>
              <a:t>SUPERVISA FACTURAS.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3703320"/>
            <a:ext cx="10058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900" b="0">
                <a:solidFill>
                  <a:srgbClr val="D7E4F0"/>
                </a:solidFill>
                <a:latin typeface="Aptos"/>
              </a:defRPr>
            </a:pPr>
            <a:r>
              <a:rPr sz="2000" dirty="0" err="1"/>
              <a:t>Supervisa</a:t>
            </a:r>
            <a:r>
              <a:rPr sz="2000" dirty="0"/>
              <a:t> </a:t>
            </a:r>
            <a:r>
              <a:rPr sz="2000" dirty="0" err="1"/>
              <a:t>el</a:t>
            </a:r>
            <a:r>
              <a:rPr sz="2000" dirty="0"/>
              <a:t> </a:t>
            </a:r>
            <a:r>
              <a:rPr sz="2000" dirty="0" err="1"/>
              <a:t>cumplimiento</a:t>
            </a:r>
            <a:r>
              <a:rPr sz="2000" dirty="0"/>
              <a:t> del </a:t>
            </a:r>
            <a:r>
              <a:rPr sz="2000" dirty="0" err="1"/>
              <a:t>contrato</a:t>
            </a:r>
            <a:r>
              <a:rPr sz="2000" dirty="0"/>
              <a:t>.</a:t>
            </a:r>
            <a:br>
              <a:rPr sz="2000" dirty="0"/>
            </a:br>
            <a:r>
              <a:rPr sz="2000" dirty="0"/>
              <a:t>La factura es un </a:t>
            </a:r>
            <a:r>
              <a:rPr sz="2000" dirty="0" err="1"/>
              <a:t>soporte</a:t>
            </a:r>
            <a:r>
              <a:rPr sz="2000" dirty="0"/>
              <a:t>; </a:t>
            </a:r>
            <a:r>
              <a:rPr sz="2000" dirty="0" err="1"/>
              <a:t>el</a:t>
            </a:r>
            <a:r>
              <a:rPr sz="2000" dirty="0"/>
              <a:t> </a:t>
            </a:r>
            <a:r>
              <a:rPr sz="2000" dirty="0" err="1"/>
              <a:t>resultado</a:t>
            </a:r>
            <a:r>
              <a:rPr sz="2000" dirty="0"/>
              <a:t> es la </a:t>
            </a:r>
            <a:r>
              <a:rPr sz="2000" dirty="0" err="1"/>
              <a:t>finalidad</a:t>
            </a:r>
            <a:r>
              <a:rPr sz="2000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580644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1">
                <a:solidFill>
                  <a:srgbClr val="D6A93D"/>
                </a:solidFill>
                <a:latin typeface="Aptos"/>
              </a:defRPr>
            </a:pPr>
            <a:r>
              <a:t>INDER VALLEDUPAR  •  Supervisión con trazabilidad, evidencia y criterio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1509</Words>
  <Application>Microsoft Office PowerPoint</Application>
  <PresentationFormat>Panorámica</PresentationFormat>
  <Paragraphs>286</Paragraphs>
  <Slides>22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6" baseType="lpstr">
      <vt:lpstr>Aptos</vt:lpstr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Usuario</dc:creator>
  <cp:keywords/>
  <dc:description>generated using python-pptx</dc:description>
  <cp:lastModifiedBy>Usuario</cp:lastModifiedBy>
  <cp:revision>2</cp:revision>
  <dcterms:created xsi:type="dcterms:W3CDTF">2013-01-27T09:14:16Z</dcterms:created>
  <dcterms:modified xsi:type="dcterms:W3CDTF">2026-09-10T22:23:44Z</dcterms:modified>
  <cp:category/>
</cp:coreProperties>
</file>